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Canva Sans Italics" panose="020B0604020202020204" charset="0"/>
      <p:regular r:id="rId20"/>
    </p:embeddedFont>
    <p:embeddedFont>
      <p:font typeface="Comic Sans Bold Italics" panose="020B0604020202020204" charset="0"/>
      <p:regular r:id="rId21"/>
    </p:embeddedFont>
    <p:embeddedFont>
      <p:font typeface="DM Sans" pitchFamily="2" charset="0"/>
      <p:regular r:id="rId22"/>
    </p:embeddedFont>
    <p:embeddedFont>
      <p:font typeface="DM Sans Bold" panose="020B0604020202020204" charset="0"/>
      <p:regular r:id="rId23"/>
    </p:embeddedFont>
    <p:embeddedFont>
      <p:font typeface="Open Sans" panose="020B0606030504020204" pitchFamily="34" charset="0"/>
      <p:regular r:id="rId24"/>
    </p:embeddedFont>
    <p:embeddedFont>
      <p:font typeface="Open Sans Bold" panose="020B0604020202020204" charset="0"/>
      <p:regular r:id="rId25"/>
    </p:embeddedFont>
    <p:embeddedFont>
      <p:font typeface="Poppins Bold" panose="020B0604020202020204" charset="0"/>
      <p:regular r:id="rId26"/>
    </p:embeddedFont>
    <p:embeddedFont>
      <p:font typeface="Trebuchet MS Bol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www.linkedin.com/in/arbiya-naz/" TargetMode="External"/><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sv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svg"/><Relationship Id="rId25" Type="http://schemas.openxmlformats.org/officeDocument/2006/relationships/image" Target="../media/image77.sv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svg"/><Relationship Id="rId15" Type="http://schemas.openxmlformats.org/officeDocument/2006/relationships/image" Target="../media/image67.svg"/><Relationship Id="rId23" Type="http://schemas.openxmlformats.org/officeDocument/2006/relationships/image" Target="../media/image75.png"/><Relationship Id="rId28" Type="http://schemas.openxmlformats.org/officeDocument/2006/relationships/image" Target="../media/image80.png"/><Relationship Id="rId10" Type="http://schemas.openxmlformats.org/officeDocument/2006/relationships/image" Target="../media/image62.svg"/><Relationship Id="rId19" Type="http://schemas.openxmlformats.org/officeDocument/2006/relationships/image" Target="../media/image71.sv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hyperlink" Target="https://www.crunchbase.com/organization/Walmart" TargetMode="Externa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1.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407349" y="2954913"/>
            <a:ext cx="6172503" cy="3361228"/>
          </a:xfrm>
          <a:prstGeom prst="rect">
            <a:avLst/>
          </a:prstGeom>
        </p:spPr>
        <p:txBody>
          <a:bodyPr lIns="0" tIns="0" rIns="0" bIns="0" rtlCol="0" anchor="t">
            <a:spAutoFit/>
          </a:bodyPr>
          <a:lstStyle/>
          <a:p>
            <a:pPr algn="ctr">
              <a:lnSpc>
                <a:spcPts val="6744"/>
              </a:lnSpc>
            </a:pPr>
            <a:r>
              <a:rPr lang="en-US" sz="5620">
                <a:solidFill>
                  <a:srgbClr val="FFFFFF"/>
                </a:solidFill>
                <a:latin typeface="Trebuchet MS Bold Italics"/>
              </a:rPr>
              <a:t>Launching </a:t>
            </a:r>
          </a:p>
          <a:p>
            <a:pPr algn="ctr">
              <a:lnSpc>
                <a:spcPts val="6744"/>
              </a:lnSpc>
            </a:pPr>
            <a:r>
              <a:rPr lang="en-US" sz="5620">
                <a:solidFill>
                  <a:srgbClr val="FFFFFF"/>
                </a:solidFill>
                <a:latin typeface="Trebuchet MS Bold Italics"/>
              </a:rPr>
              <a:t>Pre-Owned Market-Place </a:t>
            </a:r>
          </a:p>
          <a:p>
            <a:pPr algn="ctr">
              <a:lnSpc>
                <a:spcPts val="6744"/>
              </a:lnSpc>
            </a:pPr>
            <a:r>
              <a:rPr lang="en-US" sz="5620">
                <a:solidFill>
                  <a:srgbClr val="FFFFFF"/>
                </a:solidFill>
                <a:latin typeface="Trebuchet MS Bold Italics"/>
              </a:rPr>
              <a:t>on</a:t>
            </a:r>
          </a:p>
        </p:txBody>
      </p:sp>
      <p:sp>
        <p:nvSpPr>
          <p:cNvPr id="4" name="Freeform 4"/>
          <p:cNvSpPr/>
          <p:nvPr/>
        </p:nvSpPr>
        <p:spPr>
          <a:xfrm>
            <a:off x="6733133" y="3996405"/>
            <a:ext cx="9627288" cy="5522160"/>
          </a:xfrm>
          <a:custGeom>
            <a:avLst/>
            <a:gdLst/>
            <a:ahLst/>
            <a:cxnLst/>
            <a:rect l="l" t="t" r="r" b="b"/>
            <a:pathLst>
              <a:path w="9627288" h="5522160">
                <a:moveTo>
                  <a:pt x="0" y="0"/>
                </a:moveTo>
                <a:lnTo>
                  <a:pt x="9627289" y="0"/>
                </a:lnTo>
                <a:lnTo>
                  <a:pt x="9627289" y="5522160"/>
                </a:lnTo>
                <a:lnTo>
                  <a:pt x="0" y="5522160"/>
                </a:lnTo>
                <a:lnTo>
                  <a:pt x="0" y="0"/>
                </a:lnTo>
                <a:close/>
              </a:path>
            </a:pathLst>
          </a:custGeom>
          <a:blipFill>
            <a:blip r:embed="rId3"/>
            <a:stretch>
              <a:fillRect/>
            </a:stretch>
          </a:blipFill>
        </p:spPr>
        <p:txBody>
          <a:bodyPr/>
          <a:lstStyle/>
          <a:p>
            <a:endParaRPr lang="en-IN"/>
          </a:p>
        </p:txBody>
      </p:sp>
      <p:sp>
        <p:nvSpPr>
          <p:cNvPr id="5" name="Freeform 5"/>
          <p:cNvSpPr/>
          <p:nvPr/>
        </p:nvSpPr>
        <p:spPr>
          <a:xfrm>
            <a:off x="8124400" y="-139739"/>
            <a:ext cx="10163600" cy="2336879"/>
          </a:xfrm>
          <a:custGeom>
            <a:avLst/>
            <a:gdLst/>
            <a:ahLst/>
            <a:cxnLst/>
            <a:rect l="l" t="t" r="r" b="b"/>
            <a:pathLst>
              <a:path w="10163600" h="2336879">
                <a:moveTo>
                  <a:pt x="0" y="0"/>
                </a:moveTo>
                <a:lnTo>
                  <a:pt x="10163600" y="0"/>
                </a:lnTo>
                <a:lnTo>
                  <a:pt x="10163600" y="2336878"/>
                </a:lnTo>
                <a:lnTo>
                  <a:pt x="0" y="2336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4054075" y="-139739"/>
            <a:ext cx="4951319" cy="2841282"/>
          </a:xfrm>
          <a:custGeom>
            <a:avLst/>
            <a:gdLst/>
            <a:ahLst/>
            <a:cxnLst/>
            <a:rect l="l" t="t" r="r" b="b"/>
            <a:pathLst>
              <a:path w="4951319" h="2841282">
                <a:moveTo>
                  <a:pt x="0" y="0"/>
                </a:moveTo>
                <a:lnTo>
                  <a:pt x="4951319" y="0"/>
                </a:lnTo>
                <a:lnTo>
                  <a:pt x="4951319" y="2841281"/>
                </a:lnTo>
                <a:lnTo>
                  <a:pt x="0" y="2841281"/>
                </a:lnTo>
                <a:lnTo>
                  <a:pt x="0" y="0"/>
                </a:lnTo>
                <a:close/>
              </a:path>
            </a:pathLst>
          </a:custGeom>
          <a:blipFill>
            <a:blip r:embed="rId6"/>
            <a:stretch>
              <a:fillRect t="-2336" r="-4296"/>
            </a:stretch>
          </a:blipFill>
        </p:spPr>
        <p:txBody>
          <a:bodyPr/>
          <a:lstStyle/>
          <a:p>
            <a:endParaRPr lang="en-IN"/>
          </a:p>
        </p:txBody>
      </p:sp>
      <p:sp>
        <p:nvSpPr>
          <p:cNvPr id="7" name="Freeform 7"/>
          <p:cNvSpPr/>
          <p:nvPr/>
        </p:nvSpPr>
        <p:spPr>
          <a:xfrm>
            <a:off x="400912" y="9258300"/>
            <a:ext cx="684428" cy="685800"/>
          </a:xfrm>
          <a:custGeom>
            <a:avLst/>
            <a:gdLst/>
            <a:ahLst/>
            <a:cxnLst/>
            <a:rect l="l" t="t" r="r" b="b"/>
            <a:pathLst>
              <a:path w="684428" h="685800">
                <a:moveTo>
                  <a:pt x="0" y="0"/>
                </a:moveTo>
                <a:lnTo>
                  <a:pt x="684428" y="0"/>
                </a:lnTo>
                <a:lnTo>
                  <a:pt x="684428" y="685800"/>
                </a:lnTo>
                <a:lnTo>
                  <a:pt x="0" y="685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344272" y="8427877"/>
            <a:ext cx="797709" cy="624983"/>
          </a:xfrm>
          <a:custGeom>
            <a:avLst/>
            <a:gdLst/>
            <a:ahLst/>
            <a:cxnLst/>
            <a:rect l="l" t="t" r="r" b="b"/>
            <a:pathLst>
              <a:path w="797709" h="624983">
                <a:moveTo>
                  <a:pt x="0" y="0"/>
                </a:moveTo>
                <a:lnTo>
                  <a:pt x="797709" y="0"/>
                </a:lnTo>
                <a:lnTo>
                  <a:pt x="797709" y="624983"/>
                </a:lnTo>
                <a:lnTo>
                  <a:pt x="0" y="6249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TextBox 9"/>
          <p:cNvSpPr txBox="1"/>
          <p:nvPr/>
        </p:nvSpPr>
        <p:spPr>
          <a:xfrm>
            <a:off x="1187982" y="8221345"/>
            <a:ext cx="7473591" cy="1711960"/>
          </a:xfrm>
          <a:prstGeom prst="rect">
            <a:avLst/>
          </a:prstGeom>
        </p:spPr>
        <p:txBody>
          <a:bodyPr lIns="0" tIns="0" rIns="0" bIns="0" rtlCol="0" anchor="t">
            <a:spAutoFit/>
          </a:bodyPr>
          <a:lstStyle/>
          <a:p>
            <a:pPr algn="l">
              <a:lnSpc>
                <a:spcPts val="7250"/>
              </a:lnSpc>
            </a:pPr>
            <a:r>
              <a:rPr lang="en-US" sz="2900">
                <a:solidFill>
                  <a:srgbClr val="000000"/>
                </a:solidFill>
                <a:latin typeface="Canva Sans Bold"/>
              </a:rPr>
              <a:t>himanshuwankhadeh@gmail.com</a:t>
            </a:r>
          </a:p>
          <a:p>
            <a:pPr algn="l">
              <a:lnSpc>
                <a:spcPts val="7250"/>
              </a:lnSpc>
            </a:pPr>
            <a:r>
              <a:rPr lang="en-US" sz="2900" u="sng">
                <a:solidFill>
                  <a:srgbClr val="000000"/>
                </a:solidFill>
                <a:latin typeface="Canva Sans Bold"/>
                <a:hlinkClick r:id="rId11" tooltip="https://www.linkedin.com/in/arbiya-naz/"/>
              </a:rPr>
              <a:t>www.linkedin.com/in/tedhimanshu</a:t>
            </a:r>
          </a:p>
        </p:txBody>
      </p:sp>
      <p:sp>
        <p:nvSpPr>
          <p:cNvPr id="10" name="Freeform 10"/>
          <p:cNvSpPr/>
          <p:nvPr/>
        </p:nvSpPr>
        <p:spPr>
          <a:xfrm>
            <a:off x="12185499" y="3996405"/>
            <a:ext cx="6294647" cy="6294691"/>
          </a:xfrm>
          <a:custGeom>
            <a:avLst/>
            <a:gdLst/>
            <a:ahLst/>
            <a:cxnLst/>
            <a:rect l="l" t="t" r="r" b="b"/>
            <a:pathLst>
              <a:path w="6294647" h="6294691">
                <a:moveTo>
                  <a:pt x="0" y="0"/>
                </a:moveTo>
                <a:lnTo>
                  <a:pt x="6294646" y="0"/>
                </a:lnTo>
                <a:lnTo>
                  <a:pt x="6294646" y="6294691"/>
                </a:lnTo>
                <a:lnTo>
                  <a:pt x="0" y="6294691"/>
                </a:lnTo>
                <a:lnTo>
                  <a:pt x="0" y="0"/>
                </a:lnTo>
                <a:close/>
              </a:path>
            </a:pathLst>
          </a:custGeom>
          <a:blipFill>
            <a:blip r:embed="rId12"/>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371553" y="987239"/>
            <a:ext cx="8853226" cy="793117"/>
          </a:xfrm>
          <a:prstGeom prst="rect">
            <a:avLst/>
          </a:prstGeom>
        </p:spPr>
        <p:txBody>
          <a:bodyPr lIns="0" tIns="0" rIns="0" bIns="0" rtlCol="0" anchor="t">
            <a:spAutoFit/>
          </a:bodyPr>
          <a:lstStyle/>
          <a:p>
            <a:pPr algn="ctr">
              <a:lnSpc>
                <a:spcPts val="6159"/>
              </a:lnSpc>
              <a:spcBef>
                <a:spcPct val="0"/>
              </a:spcBef>
            </a:pPr>
            <a:r>
              <a:rPr lang="en-US" sz="4399">
                <a:solidFill>
                  <a:srgbClr val="2873F0"/>
                </a:solidFill>
                <a:latin typeface="Poppins Bold"/>
              </a:rPr>
              <a:t>Price Comparision</a:t>
            </a:r>
          </a:p>
        </p:txBody>
      </p:sp>
      <p:grpSp>
        <p:nvGrpSpPr>
          <p:cNvPr id="6" name="Group 6"/>
          <p:cNvGrpSpPr/>
          <p:nvPr/>
        </p:nvGrpSpPr>
        <p:grpSpPr>
          <a:xfrm>
            <a:off x="6001887" y="2091863"/>
            <a:ext cx="6051127" cy="2351074"/>
            <a:chOff x="0" y="0"/>
            <a:chExt cx="2010833" cy="781279"/>
          </a:xfrm>
        </p:grpSpPr>
        <p:sp>
          <p:nvSpPr>
            <p:cNvPr id="7" name="Freeform 7"/>
            <p:cNvSpPr/>
            <p:nvPr/>
          </p:nvSpPr>
          <p:spPr>
            <a:xfrm>
              <a:off x="0" y="0"/>
              <a:ext cx="2010833" cy="781279"/>
            </a:xfrm>
            <a:custGeom>
              <a:avLst/>
              <a:gdLst/>
              <a:ahLst/>
              <a:cxnLst/>
              <a:rect l="l" t="t" r="r" b="b"/>
              <a:pathLst>
                <a:path w="2010833" h="781279">
                  <a:moveTo>
                    <a:pt x="65250" y="0"/>
                  </a:moveTo>
                  <a:lnTo>
                    <a:pt x="1945583" y="0"/>
                  </a:lnTo>
                  <a:cubicBezTo>
                    <a:pt x="1962889" y="0"/>
                    <a:pt x="1979485" y="6875"/>
                    <a:pt x="1991722" y="19111"/>
                  </a:cubicBezTo>
                  <a:cubicBezTo>
                    <a:pt x="2003959" y="31348"/>
                    <a:pt x="2010833" y="47945"/>
                    <a:pt x="2010833" y="65250"/>
                  </a:cubicBezTo>
                  <a:lnTo>
                    <a:pt x="2010833" y="716029"/>
                  </a:lnTo>
                  <a:cubicBezTo>
                    <a:pt x="2010833" y="752065"/>
                    <a:pt x="1981620" y="781279"/>
                    <a:pt x="1945583" y="781279"/>
                  </a:cubicBezTo>
                  <a:lnTo>
                    <a:pt x="65250" y="781279"/>
                  </a:lnTo>
                  <a:cubicBezTo>
                    <a:pt x="29214" y="781279"/>
                    <a:pt x="0" y="752065"/>
                    <a:pt x="0" y="716029"/>
                  </a:cubicBezTo>
                  <a:lnTo>
                    <a:pt x="0" y="65250"/>
                  </a:lnTo>
                  <a:cubicBezTo>
                    <a:pt x="0" y="29214"/>
                    <a:pt x="29214" y="0"/>
                    <a:pt x="65250"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2010833" cy="819379"/>
            </a:xfrm>
            <a:prstGeom prst="rect">
              <a:avLst/>
            </a:prstGeom>
          </p:spPr>
          <p:txBody>
            <a:bodyPr lIns="40262" tIns="40262" rIns="40262" bIns="40262" rtlCol="0" anchor="ctr"/>
            <a:lstStyle/>
            <a:p>
              <a:pPr algn="ctr">
                <a:lnSpc>
                  <a:spcPts val="3079"/>
                </a:lnSpc>
              </a:pPr>
              <a:endParaRPr/>
            </a:p>
          </p:txBody>
        </p:sp>
      </p:grpSp>
      <p:sp>
        <p:nvSpPr>
          <p:cNvPr id="9" name="TextBox 9"/>
          <p:cNvSpPr txBox="1"/>
          <p:nvPr/>
        </p:nvSpPr>
        <p:spPr>
          <a:xfrm>
            <a:off x="6242377" y="2213798"/>
            <a:ext cx="5555789" cy="2367361"/>
          </a:xfrm>
          <a:prstGeom prst="rect">
            <a:avLst/>
          </a:prstGeom>
        </p:spPr>
        <p:txBody>
          <a:bodyPr lIns="0" tIns="0" rIns="0" bIns="0" rtlCol="0" anchor="t">
            <a:spAutoFit/>
          </a:bodyPr>
          <a:lstStyle/>
          <a:p>
            <a:pPr>
              <a:lnSpc>
                <a:spcPts val="3289"/>
              </a:lnSpc>
            </a:pPr>
            <a:r>
              <a:rPr lang="en-US" sz="2349" spc="4">
                <a:solidFill>
                  <a:srgbClr val="2873F0"/>
                </a:solidFill>
                <a:latin typeface="Canva Sans Bold"/>
              </a:rPr>
              <a:t>What Is It?</a:t>
            </a:r>
          </a:p>
          <a:p>
            <a:pPr marL="410209" lvl="1" indent="-205105">
              <a:lnSpc>
                <a:spcPts val="2659"/>
              </a:lnSpc>
              <a:buFont typeface="Arial"/>
              <a:buChar char="•"/>
            </a:pPr>
            <a:r>
              <a:rPr lang="en-US" sz="1899" spc="3">
                <a:solidFill>
                  <a:srgbClr val="000000"/>
                </a:solidFill>
                <a:latin typeface="Canva Sans"/>
              </a:rPr>
              <a:t>We will show users the price of the new product similar to what they are viewing.</a:t>
            </a:r>
          </a:p>
          <a:p>
            <a:pPr marL="410209" lvl="1" indent="-205105">
              <a:lnSpc>
                <a:spcPts val="2659"/>
              </a:lnSpc>
              <a:buFont typeface="Arial"/>
              <a:buChar char="•"/>
            </a:pPr>
            <a:r>
              <a:rPr lang="en-US" sz="1899" spc="3">
                <a:solidFill>
                  <a:srgbClr val="000000"/>
                </a:solidFill>
                <a:latin typeface="Canva Sans"/>
              </a:rPr>
              <a:t>This feature will help users determine if the pre-used product is a good deal or if they should buy a new product.</a:t>
            </a:r>
          </a:p>
          <a:p>
            <a:pPr algn="ctr">
              <a:lnSpc>
                <a:spcPts val="2441"/>
              </a:lnSpc>
              <a:spcBef>
                <a:spcPct val="0"/>
              </a:spcBef>
            </a:pPr>
            <a:endParaRPr lang="en-US" sz="1899" spc="3">
              <a:solidFill>
                <a:srgbClr val="000000"/>
              </a:solidFill>
              <a:latin typeface="Canva Sans"/>
            </a:endParaRPr>
          </a:p>
        </p:txBody>
      </p:sp>
      <p:grpSp>
        <p:nvGrpSpPr>
          <p:cNvPr id="10" name="Group 10"/>
          <p:cNvGrpSpPr/>
          <p:nvPr/>
        </p:nvGrpSpPr>
        <p:grpSpPr>
          <a:xfrm>
            <a:off x="6001887" y="4581159"/>
            <a:ext cx="6051127" cy="3653821"/>
            <a:chOff x="0" y="0"/>
            <a:chExt cx="8068169" cy="4871762"/>
          </a:xfrm>
        </p:grpSpPr>
        <p:grpSp>
          <p:nvGrpSpPr>
            <p:cNvPr id="11" name="Group 11"/>
            <p:cNvGrpSpPr/>
            <p:nvPr/>
          </p:nvGrpSpPr>
          <p:grpSpPr>
            <a:xfrm>
              <a:off x="0" y="0"/>
              <a:ext cx="8068169" cy="4871762"/>
              <a:chOff x="0" y="0"/>
              <a:chExt cx="1913719" cy="1155551"/>
            </a:xfrm>
          </p:grpSpPr>
          <p:sp>
            <p:nvSpPr>
              <p:cNvPr id="12" name="Freeform 12"/>
              <p:cNvSpPr/>
              <p:nvPr/>
            </p:nvSpPr>
            <p:spPr>
              <a:xfrm>
                <a:off x="0" y="0"/>
                <a:ext cx="1913719" cy="1155551"/>
              </a:xfrm>
              <a:custGeom>
                <a:avLst/>
                <a:gdLst/>
                <a:ahLst/>
                <a:cxnLst/>
                <a:rect l="l" t="t" r="r" b="b"/>
                <a:pathLst>
                  <a:path w="1913719" h="1155551">
                    <a:moveTo>
                      <a:pt x="65250" y="0"/>
                    </a:moveTo>
                    <a:lnTo>
                      <a:pt x="1848469" y="0"/>
                    </a:lnTo>
                    <a:cubicBezTo>
                      <a:pt x="1865774" y="0"/>
                      <a:pt x="1882371" y="6875"/>
                      <a:pt x="1894608" y="19111"/>
                    </a:cubicBezTo>
                    <a:cubicBezTo>
                      <a:pt x="1906844" y="31348"/>
                      <a:pt x="1913719" y="47945"/>
                      <a:pt x="1913719" y="65250"/>
                    </a:cubicBezTo>
                    <a:lnTo>
                      <a:pt x="1913719" y="1090301"/>
                    </a:lnTo>
                    <a:cubicBezTo>
                      <a:pt x="1913719" y="1126338"/>
                      <a:pt x="1884506" y="1155551"/>
                      <a:pt x="1848469" y="1155551"/>
                    </a:cubicBezTo>
                    <a:lnTo>
                      <a:pt x="65250" y="1155551"/>
                    </a:lnTo>
                    <a:cubicBezTo>
                      <a:pt x="29214" y="1155551"/>
                      <a:pt x="0" y="1126338"/>
                      <a:pt x="0" y="1090301"/>
                    </a:cubicBezTo>
                    <a:lnTo>
                      <a:pt x="0" y="65250"/>
                    </a:lnTo>
                    <a:cubicBezTo>
                      <a:pt x="0" y="29214"/>
                      <a:pt x="29214" y="0"/>
                      <a:pt x="65250" y="0"/>
                    </a:cubicBezTo>
                    <a:close/>
                  </a:path>
                </a:pathLst>
              </a:custGeom>
              <a:solidFill>
                <a:srgbClr val="FFFFFF"/>
              </a:solidFill>
              <a:ln w="38100" cap="rnd">
                <a:solidFill>
                  <a:srgbClr val="2873F0"/>
                </a:solidFill>
                <a:prstDash val="solid"/>
                <a:round/>
              </a:ln>
            </p:spPr>
            <p:txBody>
              <a:bodyPr/>
              <a:lstStyle/>
              <a:p>
                <a:endParaRPr lang="en-IN"/>
              </a:p>
            </p:txBody>
          </p:sp>
          <p:sp>
            <p:nvSpPr>
              <p:cNvPr id="13" name="TextBox 13"/>
              <p:cNvSpPr txBox="1"/>
              <p:nvPr/>
            </p:nvSpPr>
            <p:spPr>
              <a:xfrm>
                <a:off x="0" y="-38100"/>
                <a:ext cx="1913719" cy="1193651"/>
              </a:xfrm>
              <a:prstGeom prst="rect">
                <a:avLst/>
              </a:prstGeom>
            </p:spPr>
            <p:txBody>
              <a:bodyPr lIns="42305" tIns="42305" rIns="42305" bIns="42305" rtlCol="0" anchor="ctr"/>
              <a:lstStyle/>
              <a:p>
                <a:pPr algn="ctr">
                  <a:lnSpc>
                    <a:spcPts val="3079"/>
                  </a:lnSpc>
                </a:pPr>
                <a:endParaRPr/>
              </a:p>
            </p:txBody>
          </p:sp>
        </p:grpSp>
        <p:sp>
          <p:nvSpPr>
            <p:cNvPr id="14" name="TextBox 14"/>
            <p:cNvSpPr txBox="1"/>
            <p:nvPr/>
          </p:nvSpPr>
          <p:spPr>
            <a:xfrm>
              <a:off x="371053" y="175730"/>
              <a:ext cx="7215497" cy="4501300"/>
            </a:xfrm>
            <a:prstGeom prst="rect">
              <a:avLst/>
            </a:prstGeom>
          </p:spPr>
          <p:txBody>
            <a:bodyPr lIns="0" tIns="0" rIns="0" bIns="0" rtlCol="0" anchor="t">
              <a:spAutoFit/>
            </a:bodyPr>
            <a:lstStyle/>
            <a:p>
              <a:pPr>
                <a:lnSpc>
                  <a:spcPts val="3185"/>
                </a:lnSpc>
              </a:pPr>
              <a:r>
                <a:rPr lang="en-US" sz="2275" spc="4">
                  <a:solidFill>
                    <a:srgbClr val="2873F0"/>
                  </a:solidFill>
                  <a:latin typeface="Canva Sans Bold"/>
                </a:rPr>
                <a:t>How It Will Work?</a:t>
              </a:r>
            </a:p>
            <a:p>
              <a:pPr marL="410209" lvl="1" indent="-205105">
                <a:lnSpc>
                  <a:spcPts val="2659"/>
                </a:lnSpc>
                <a:buFont typeface="Arial"/>
                <a:buChar char="•"/>
              </a:pPr>
              <a:r>
                <a:rPr lang="en-US" sz="1899" spc="3">
                  <a:solidFill>
                    <a:srgbClr val="000000"/>
                  </a:solidFill>
                  <a:latin typeface="Canva Sans"/>
                </a:rPr>
                <a:t>Users will be shown the price of a similar new product</a:t>
              </a:r>
            </a:p>
            <a:p>
              <a:pPr marL="410209" lvl="1" indent="-205105">
                <a:lnSpc>
                  <a:spcPts val="2659"/>
                </a:lnSpc>
                <a:buFont typeface="Arial"/>
                <a:buChar char="•"/>
              </a:pPr>
              <a:r>
                <a:rPr lang="en-US" sz="1899" spc="3">
                  <a:solidFill>
                    <a:srgbClr val="000000"/>
                  </a:solidFill>
                  <a:latin typeface="Canva Sans"/>
                </a:rPr>
                <a:t>on the product description page of the preowned product. Along with the price, we will also mention the product title, image, rating, no. of ratings, offer, authentication badge, and other offers.</a:t>
              </a:r>
            </a:p>
            <a:p>
              <a:pPr marL="410209" lvl="1" indent="-205105" algn="l">
                <a:lnSpc>
                  <a:spcPts val="2659"/>
                </a:lnSpc>
                <a:buFont typeface="Arial"/>
                <a:buChar char="•"/>
              </a:pPr>
              <a:r>
                <a:rPr lang="en-US" sz="1899" spc="3">
                  <a:solidFill>
                    <a:srgbClr val="000000"/>
                  </a:solidFill>
                  <a:latin typeface="Canva Sans"/>
                </a:rPr>
                <a:t>Clicking on the product, users will be redirected to its description page.</a:t>
              </a:r>
            </a:p>
          </p:txBody>
        </p:sp>
      </p:grpSp>
      <p:sp>
        <p:nvSpPr>
          <p:cNvPr id="15" name="TextBox 15"/>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a:t>
            </a:r>
            <a:r>
              <a:rPr lang="en-US" sz="2199">
                <a:solidFill>
                  <a:srgbClr val="2873F0"/>
                </a:solidFill>
                <a:latin typeface="Poppins Bold"/>
              </a:rPr>
              <a:t> SOLUTIONS</a:t>
            </a:r>
            <a:r>
              <a:rPr lang="en-US" sz="2199">
                <a:solidFill>
                  <a:srgbClr val="000000"/>
                </a:solidFill>
                <a:latin typeface="Poppins Bold"/>
              </a:rPr>
              <a:t>   PRIORITIZATION   METRICS   GTM STRATEGY </a:t>
            </a:r>
          </a:p>
        </p:txBody>
      </p:sp>
      <p:grpSp>
        <p:nvGrpSpPr>
          <p:cNvPr id="16" name="Group 16"/>
          <p:cNvGrpSpPr/>
          <p:nvPr/>
        </p:nvGrpSpPr>
        <p:grpSpPr>
          <a:xfrm>
            <a:off x="12291483" y="2091863"/>
            <a:ext cx="5581486" cy="5758179"/>
            <a:chOff x="0" y="0"/>
            <a:chExt cx="7441982" cy="7677572"/>
          </a:xfrm>
        </p:grpSpPr>
        <p:grpSp>
          <p:nvGrpSpPr>
            <p:cNvPr id="17" name="Group 17"/>
            <p:cNvGrpSpPr/>
            <p:nvPr/>
          </p:nvGrpSpPr>
          <p:grpSpPr>
            <a:xfrm>
              <a:off x="0" y="0"/>
              <a:ext cx="7441982" cy="7677572"/>
              <a:chOff x="0" y="0"/>
              <a:chExt cx="1859799" cy="1918675"/>
            </a:xfrm>
          </p:grpSpPr>
          <p:sp>
            <p:nvSpPr>
              <p:cNvPr id="18" name="Freeform 18"/>
              <p:cNvSpPr/>
              <p:nvPr/>
            </p:nvSpPr>
            <p:spPr>
              <a:xfrm>
                <a:off x="0" y="0"/>
                <a:ext cx="1859799" cy="1918675"/>
              </a:xfrm>
              <a:custGeom>
                <a:avLst/>
                <a:gdLst/>
                <a:ahLst/>
                <a:cxnLst/>
                <a:rect l="l" t="t" r="r" b="b"/>
                <a:pathLst>
                  <a:path w="1859799" h="1918675">
                    <a:moveTo>
                      <a:pt x="70741" y="0"/>
                    </a:moveTo>
                    <a:lnTo>
                      <a:pt x="1789059" y="0"/>
                    </a:lnTo>
                    <a:cubicBezTo>
                      <a:pt x="1828128" y="0"/>
                      <a:pt x="1859799" y="31672"/>
                      <a:pt x="1859799" y="70741"/>
                    </a:cubicBezTo>
                    <a:lnTo>
                      <a:pt x="1859799" y="1847934"/>
                    </a:lnTo>
                    <a:cubicBezTo>
                      <a:pt x="1859799" y="1887003"/>
                      <a:pt x="1828128" y="1918675"/>
                      <a:pt x="1789059" y="1918675"/>
                    </a:cubicBezTo>
                    <a:lnTo>
                      <a:pt x="70741" y="1918675"/>
                    </a:lnTo>
                    <a:cubicBezTo>
                      <a:pt x="31672" y="1918675"/>
                      <a:pt x="0" y="1887003"/>
                      <a:pt x="0" y="1847934"/>
                    </a:cubicBezTo>
                    <a:lnTo>
                      <a:pt x="0" y="70741"/>
                    </a:lnTo>
                    <a:cubicBezTo>
                      <a:pt x="0" y="31672"/>
                      <a:pt x="31672" y="0"/>
                      <a:pt x="70741" y="0"/>
                    </a:cubicBezTo>
                    <a:close/>
                  </a:path>
                </a:pathLst>
              </a:custGeom>
              <a:solidFill>
                <a:srgbClr val="FFFFFF"/>
              </a:solidFill>
              <a:ln w="38100" cap="rnd">
                <a:solidFill>
                  <a:srgbClr val="2873F0"/>
                </a:solidFill>
                <a:prstDash val="solid"/>
                <a:round/>
              </a:ln>
            </p:spPr>
            <p:txBody>
              <a:bodyPr/>
              <a:lstStyle/>
              <a:p>
                <a:endParaRPr lang="en-IN"/>
              </a:p>
            </p:txBody>
          </p:sp>
          <p:sp>
            <p:nvSpPr>
              <p:cNvPr id="19" name="TextBox 19"/>
              <p:cNvSpPr txBox="1"/>
              <p:nvPr/>
            </p:nvSpPr>
            <p:spPr>
              <a:xfrm>
                <a:off x="0" y="-38100"/>
                <a:ext cx="1859799" cy="1956775"/>
              </a:xfrm>
              <a:prstGeom prst="rect">
                <a:avLst/>
              </a:prstGeom>
            </p:spPr>
            <p:txBody>
              <a:bodyPr lIns="42305" tIns="42305" rIns="42305" bIns="42305" rtlCol="0" anchor="ctr"/>
              <a:lstStyle/>
              <a:p>
                <a:pPr algn="ctr">
                  <a:lnSpc>
                    <a:spcPts val="3079"/>
                  </a:lnSpc>
                </a:pPr>
                <a:endParaRPr/>
              </a:p>
            </p:txBody>
          </p:sp>
        </p:grpSp>
        <p:sp>
          <p:nvSpPr>
            <p:cNvPr id="20" name="TextBox 20"/>
            <p:cNvSpPr txBox="1"/>
            <p:nvPr/>
          </p:nvSpPr>
          <p:spPr>
            <a:xfrm>
              <a:off x="393247" y="226271"/>
              <a:ext cx="6655487" cy="7177405"/>
            </a:xfrm>
            <a:prstGeom prst="rect">
              <a:avLst/>
            </a:prstGeom>
          </p:spPr>
          <p:txBody>
            <a:bodyPr lIns="0" tIns="0" rIns="0" bIns="0" rtlCol="0" anchor="t">
              <a:spAutoFit/>
            </a:bodyPr>
            <a:lstStyle/>
            <a:p>
              <a:pPr>
                <a:lnSpc>
                  <a:spcPts val="3220"/>
                </a:lnSpc>
              </a:pPr>
              <a:r>
                <a:rPr lang="en-US" sz="2300" spc="4">
                  <a:solidFill>
                    <a:srgbClr val="2873F0"/>
                  </a:solidFill>
                  <a:latin typeface="Canva Sans Bold"/>
                </a:rPr>
                <a:t>Value To Users!</a:t>
              </a:r>
            </a:p>
            <a:p>
              <a:pPr marL="410209" lvl="1" indent="-205105">
                <a:lnSpc>
                  <a:spcPts val="2659"/>
                </a:lnSpc>
                <a:buFont typeface="Arial"/>
                <a:buChar char="•"/>
              </a:pPr>
              <a:r>
                <a:rPr lang="en-US" sz="1899" spc="3">
                  <a:solidFill>
                    <a:srgbClr val="000000"/>
                  </a:solidFill>
                  <a:latin typeface="Canva Sans"/>
                </a:rPr>
                <a:t>Users will be able to make the right decision between choosing a new good and pre-used good.</a:t>
              </a:r>
            </a:p>
            <a:p>
              <a:pPr marL="410209" lvl="1" indent="-205105">
                <a:lnSpc>
                  <a:spcPts val="2659"/>
                </a:lnSpc>
                <a:buFont typeface="Arial"/>
                <a:buChar char="•"/>
              </a:pPr>
              <a:r>
                <a:rPr lang="en-US" sz="1899" spc="3">
                  <a:solidFill>
                    <a:srgbClr val="000000"/>
                  </a:solidFill>
                  <a:latin typeface="Canva Sans"/>
                </a:rPr>
                <a:t> Users can identify cost-saving opportunities.</a:t>
              </a:r>
            </a:p>
            <a:p>
              <a:pPr marL="410209" lvl="1" indent="-205105">
                <a:lnSpc>
                  <a:spcPts val="2659"/>
                </a:lnSpc>
                <a:buFont typeface="Arial"/>
                <a:buChar char="•"/>
              </a:pPr>
              <a:r>
                <a:rPr lang="en-US" sz="1899" spc="3">
                  <a:solidFill>
                    <a:srgbClr val="000000"/>
                  </a:solidFill>
                  <a:latin typeface="Canva Sans"/>
                </a:rPr>
                <a:t>Users will be able to make informed purchasing decisions based on the price comparison.</a:t>
              </a:r>
            </a:p>
            <a:p>
              <a:pPr marL="410209" lvl="1" indent="-205105">
                <a:lnSpc>
                  <a:spcPts val="2659"/>
                </a:lnSpc>
                <a:buFont typeface="Arial"/>
                <a:buChar char="•"/>
              </a:pPr>
              <a:r>
                <a:rPr lang="en-US" sz="1899" spc="3">
                  <a:solidFill>
                    <a:srgbClr val="000000"/>
                  </a:solidFill>
                  <a:latin typeface="Canva Sans"/>
                </a:rPr>
                <a:t>Price comparisons will provide users with transparency into the value proposition of preowned products.</a:t>
              </a:r>
            </a:p>
            <a:p>
              <a:pPr marL="410209" lvl="1" indent="-205105">
                <a:lnSpc>
                  <a:spcPts val="2659"/>
                </a:lnSpc>
                <a:buFont typeface="Arial"/>
                <a:buChar char="•"/>
              </a:pPr>
              <a:r>
                <a:rPr lang="en-US" sz="1899" spc="3">
                  <a:solidFill>
                    <a:srgbClr val="000000"/>
                  </a:solidFill>
                  <a:latin typeface="Canva Sans"/>
                </a:rPr>
                <a:t>Users will have greater confidence in their purchasing decisions.</a:t>
              </a:r>
            </a:p>
            <a:p>
              <a:pPr marL="410209" lvl="1" indent="-205105" algn="l">
                <a:lnSpc>
                  <a:spcPts val="2659"/>
                </a:lnSpc>
                <a:buFont typeface="Arial"/>
                <a:buChar char="•"/>
              </a:pPr>
              <a:r>
                <a:rPr lang="en-US" sz="1899" spc="3">
                  <a:solidFill>
                    <a:srgbClr val="000000"/>
                  </a:solidFill>
                  <a:latin typeface="Canva Sans"/>
                </a:rPr>
                <a:t>Users can discover new products that fit their preferences and budget.</a:t>
              </a:r>
            </a:p>
          </p:txBody>
        </p:sp>
      </p:grpSp>
      <p:grpSp>
        <p:nvGrpSpPr>
          <p:cNvPr id="21" name="Group 21"/>
          <p:cNvGrpSpPr/>
          <p:nvPr/>
        </p:nvGrpSpPr>
        <p:grpSpPr>
          <a:xfrm>
            <a:off x="0" y="1028700"/>
            <a:ext cx="6293557" cy="8377446"/>
            <a:chOff x="0" y="0"/>
            <a:chExt cx="8391409" cy="11169928"/>
          </a:xfrm>
        </p:grpSpPr>
        <p:sp>
          <p:nvSpPr>
            <p:cNvPr id="22" name="Freeform 22"/>
            <p:cNvSpPr/>
            <p:nvPr/>
          </p:nvSpPr>
          <p:spPr>
            <a:xfrm>
              <a:off x="0" y="0"/>
              <a:ext cx="8391409" cy="11169928"/>
            </a:xfrm>
            <a:custGeom>
              <a:avLst/>
              <a:gdLst/>
              <a:ahLst/>
              <a:cxnLst/>
              <a:rect l="l" t="t" r="r" b="b"/>
              <a:pathLst>
                <a:path w="8391409" h="11169928">
                  <a:moveTo>
                    <a:pt x="0" y="0"/>
                  </a:moveTo>
                  <a:lnTo>
                    <a:pt x="8391409" y="0"/>
                  </a:lnTo>
                  <a:lnTo>
                    <a:pt x="8391409" y="11169928"/>
                  </a:lnTo>
                  <a:lnTo>
                    <a:pt x="0" y="11169928"/>
                  </a:lnTo>
                  <a:lnTo>
                    <a:pt x="0" y="0"/>
                  </a:lnTo>
                  <a:close/>
                </a:path>
              </a:pathLst>
            </a:custGeom>
            <a:blipFill>
              <a:blip r:embed="rId2"/>
              <a:stretch>
                <a:fillRect/>
              </a:stretch>
            </a:blipFill>
          </p:spPr>
          <p:txBody>
            <a:bodyPr/>
            <a:lstStyle/>
            <a:p>
              <a:endParaRPr lang="en-IN"/>
            </a:p>
          </p:txBody>
        </p:sp>
        <p:sp>
          <p:nvSpPr>
            <p:cNvPr id="23" name="Freeform 23"/>
            <p:cNvSpPr/>
            <p:nvPr/>
          </p:nvSpPr>
          <p:spPr>
            <a:xfrm>
              <a:off x="1805616" y="758698"/>
              <a:ext cx="4780176" cy="9652532"/>
            </a:xfrm>
            <a:custGeom>
              <a:avLst/>
              <a:gdLst/>
              <a:ahLst/>
              <a:cxnLst/>
              <a:rect l="l" t="t" r="r" b="b"/>
              <a:pathLst>
                <a:path w="4780176" h="9652532">
                  <a:moveTo>
                    <a:pt x="0" y="0"/>
                  </a:moveTo>
                  <a:lnTo>
                    <a:pt x="4780176" y="0"/>
                  </a:lnTo>
                  <a:lnTo>
                    <a:pt x="4780176" y="9652532"/>
                  </a:lnTo>
                  <a:lnTo>
                    <a:pt x="0" y="9652532"/>
                  </a:lnTo>
                  <a:lnTo>
                    <a:pt x="0" y="0"/>
                  </a:lnTo>
                  <a:close/>
                </a:path>
              </a:pathLst>
            </a:custGeom>
            <a:blipFill>
              <a:blip r:embed="rId3"/>
              <a:stretch>
                <a:fillRect r="-550"/>
              </a:stretch>
            </a:blipFill>
            <a:ln w="38100" cap="sq">
              <a:solidFill>
                <a:srgbClr val="FFFFFF"/>
              </a:solidFill>
              <a:prstDash val="solid"/>
              <a:miter/>
            </a:ln>
          </p:spPr>
          <p:txBody>
            <a:bodyPr/>
            <a:lstStyle/>
            <a:p>
              <a:endParaRPr lang="en-IN"/>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717387" y="1076325"/>
            <a:ext cx="8853226" cy="793117"/>
          </a:xfrm>
          <a:prstGeom prst="rect">
            <a:avLst/>
          </a:prstGeom>
        </p:spPr>
        <p:txBody>
          <a:bodyPr lIns="0" tIns="0" rIns="0" bIns="0" rtlCol="0" anchor="t">
            <a:spAutoFit/>
          </a:bodyPr>
          <a:lstStyle/>
          <a:p>
            <a:pPr algn="ctr">
              <a:lnSpc>
                <a:spcPts val="6159"/>
              </a:lnSpc>
              <a:spcBef>
                <a:spcPct val="0"/>
              </a:spcBef>
            </a:pPr>
            <a:r>
              <a:rPr lang="en-US" sz="4399">
                <a:solidFill>
                  <a:srgbClr val="2873F0"/>
                </a:solidFill>
                <a:latin typeface="Poppins Bold"/>
              </a:rPr>
              <a:t>MONETIZATION STRATEGIES</a:t>
            </a:r>
          </a:p>
        </p:txBody>
      </p:sp>
      <p:sp>
        <p:nvSpPr>
          <p:cNvPr id="6" name="TextBox 6"/>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a:t>
            </a:r>
            <a:r>
              <a:rPr lang="en-US" sz="2199">
                <a:solidFill>
                  <a:srgbClr val="2873F0"/>
                </a:solidFill>
                <a:latin typeface="Poppins Bold"/>
              </a:rPr>
              <a:t> SOLUTIONS</a:t>
            </a:r>
            <a:r>
              <a:rPr lang="en-US" sz="2199">
                <a:solidFill>
                  <a:srgbClr val="000000"/>
                </a:solidFill>
                <a:latin typeface="Poppins Bold"/>
              </a:rPr>
              <a:t>   PRIORITIZATION   METRICS   GTM STRATEGY </a:t>
            </a:r>
          </a:p>
        </p:txBody>
      </p:sp>
      <p:sp>
        <p:nvSpPr>
          <p:cNvPr id="7" name="Freeform 7"/>
          <p:cNvSpPr/>
          <p:nvPr/>
        </p:nvSpPr>
        <p:spPr>
          <a:xfrm>
            <a:off x="881425" y="1869442"/>
            <a:ext cx="8025395" cy="7388858"/>
          </a:xfrm>
          <a:custGeom>
            <a:avLst/>
            <a:gdLst/>
            <a:ahLst/>
            <a:cxnLst/>
            <a:rect l="l" t="t" r="r" b="b"/>
            <a:pathLst>
              <a:path w="8025395" h="7388858">
                <a:moveTo>
                  <a:pt x="0" y="0"/>
                </a:moveTo>
                <a:lnTo>
                  <a:pt x="8025396" y="0"/>
                </a:lnTo>
                <a:lnTo>
                  <a:pt x="8025396" y="7388858"/>
                </a:lnTo>
                <a:lnTo>
                  <a:pt x="0" y="73888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w="38100" cap="sq">
            <a:solidFill>
              <a:srgbClr val="FFFFFF"/>
            </a:solidFill>
            <a:prstDash val="solid"/>
            <a:miter/>
          </a:ln>
        </p:spPr>
        <p:txBody>
          <a:bodyPr/>
          <a:lstStyle/>
          <a:p>
            <a:endParaRPr lang="en-IN"/>
          </a:p>
        </p:txBody>
      </p:sp>
      <p:sp>
        <p:nvSpPr>
          <p:cNvPr id="8" name="TextBox 8"/>
          <p:cNvSpPr txBox="1"/>
          <p:nvPr/>
        </p:nvSpPr>
        <p:spPr>
          <a:xfrm>
            <a:off x="9103988" y="2495555"/>
            <a:ext cx="8300716" cy="728165"/>
          </a:xfrm>
          <a:prstGeom prst="rect">
            <a:avLst/>
          </a:prstGeom>
        </p:spPr>
        <p:txBody>
          <a:bodyPr lIns="0" tIns="0" rIns="0" bIns="0" rtlCol="0" anchor="t">
            <a:spAutoFit/>
          </a:bodyPr>
          <a:lstStyle/>
          <a:p>
            <a:pPr algn="just">
              <a:lnSpc>
                <a:spcPts val="1909"/>
              </a:lnSpc>
            </a:pPr>
            <a:r>
              <a:rPr lang="en-US" sz="1662">
                <a:solidFill>
                  <a:srgbClr val="374151"/>
                </a:solidFill>
                <a:latin typeface="DM Sans Bold"/>
              </a:rPr>
              <a:t>Loyalty</a:t>
            </a:r>
            <a:r>
              <a:rPr lang="en-US" sz="1662">
                <a:solidFill>
                  <a:srgbClr val="FFFFFF"/>
                </a:solidFill>
                <a:latin typeface="DM Sans Bold"/>
              </a:rPr>
              <a:t> </a:t>
            </a:r>
            <a:r>
              <a:rPr lang="en-US" sz="1662">
                <a:solidFill>
                  <a:srgbClr val="374151"/>
                </a:solidFill>
                <a:latin typeface="DM Sans Bold"/>
              </a:rPr>
              <a:t>Programs:</a:t>
            </a:r>
            <a:r>
              <a:rPr lang="en-US" sz="1662">
                <a:solidFill>
                  <a:srgbClr val="FFFFFF"/>
                </a:solidFill>
                <a:latin typeface="DM Sans"/>
              </a:rPr>
              <a:t> </a:t>
            </a:r>
            <a:r>
              <a:rPr lang="en-US" sz="1662">
                <a:solidFill>
                  <a:srgbClr val="374151"/>
                </a:solidFill>
                <a:latin typeface="DM Sans"/>
              </a:rPr>
              <a:t>Flipkart</a:t>
            </a:r>
            <a:r>
              <a:rPr lang="en-US" sz="1662">
                <a:solidFill>
                  <a:srgbClr val="FFFFFF"/>
                </a:solidFill>
                <a:latin typeface="DM Sans"/>
              </a:rPr>
              <a:t> </a:t>
            </a:r>
            <a:r>
              <a:rPr lang="en-US" sz="1662">
                <a:solidFill>
                  <a:srgbClr val="374151"/>
                </a:solidFill>
                <a:latin typeface="DM Sans"/>
              </a:rPr>
              <a:t>can</a:t>
            </a:r>
            <a:r>
              <a:rPr lang="en-US" sz="1662">
                <a:solidFill>
                  <a:srgbClr val="FFFFFF"/>
                </a:solidFill>
                <a:latin typeface="DM Sans"/>
              </a:rPr>
              <a:t> </a:t>
            </a:r>
            <a:r>
              <a:rPr lang="en-US" sz="1662">
                <a:solidFill>
                  <a:srgbClr val="374151"/>
                </a:solidFill>
                <a:latin typeface="DM Sans"/>
              </a:rPr>
              <a:t>introduce</a:t>
            </a:r>
            <a:r>
              <a:rPr lang="en-US" sz="1662">
                <a:solidFill>
                  <a:srgbClr val="FFFFFF"/>
                </a:solidFill>
                <a:latin typeface="DM Sans"/>
              </a:rPr>
              <a:t> </a:t>
            </a:r>
            <a:r>
              <a:rPr lang="en-US" sz="1662">
                <a:solidFill>
                  <a:srgbClr val="374151"/>
                </a:solidFill>
                <a:latin typeface="DM Sans"/>
              </a:rPr>
              <a:t>loyalty</a:t>
            </a:r>
            <a:r>
              <a:rPr lang="en-US" sz="1662">
                <a:solidFill>
                  <a:srgbClr val="FFFFFF"/>
                </a:solidFill>
                <a:latin typeface="DM Sans"/>
              </a:rPr>
              <a:t> </a:t>
            </a:r>
            <a:r>
              <a:rPr lang="en-US" sz="1662">
                <a:solidFill>
                  <a:srgbClr val="374151"/>
                </a:solidFill>
                <a:latin typeface="DM Sans"/>
              </a:rPr>
              <a:t>programs</a:t>
            </a:r>
            <a:r>
              <a:rPr lang="en-US" sz="1662">
                <a:solidFill>
                  <a:srgbClr val="FFFFFF"/>
                </a:solidFill>
                <a:latin typeface="DM Sans"/>
              </a:rPr>
              <a:t> </a:t>
            </a:r>
            <a:r>
              <a:rPr lang="en-US" sz="1662">
                <a:solidFill>
                  <a:srgbClr val="374151"/>
                </a:solidFill>
                <a:latin typeface="DM Sans"/>
              </a:rPr>
              <a:t>for</a:t>
            </a:r>
            <a:r>
              <a:rPr lang="en-US" sz="1662">
                <a:solidFill>
                  <a:srgbClr val="FFFFFF"/>
                </a:solidFill>
                <a:latin typeface="DM Sans"/>
              </a:rPr>
              <a:t> </a:t>
            </a:r>
            <a:r>
              <a:rPr lang="en-US" sz="1662">
                <a:solidFill>
                  <a:srgbClr val="374151"/>
                </a:solidFill>
                <a:latin typeface="DM Sans"/>
              </a:rPr>
              <a:t>customers</a:t>
            </a:r>
            <a:r>
              <a:rPr lang="en-US" sz="1662">
                <a:solidFill>
                  <a:srgbClr val="FFFFFF"/>
                </a:solidFill>
                <a:latin typeface="DM Sans"/>
              </a:rPr>
              <a:t> </a:t>
            </a:r>
            <a:r>
              <a:rPr lang="en-US" sz="1662">
                <a:solidFill>
                  <a:srgbClr val="374151"/>
                </a:solidFill>
                <a:latin typeface="DM Sans"/>
              </a:rPr>
              <a:t>who</a:t>
            </a:r>
            <a:r>
              <a:rPr lang="en-US" sz="1662">
                <a:solidFill>
                  <a:srgbClr val="FFFFFF"/>
                </a:solidFill>
                <a:latin typeface="DM Sans"/>
              </a:rPr>
              <a:t> </a:t>
            </a:r>
            <a:r>
              <a:rPr lang="en-US" sz="1662">
                <a:solidFill>
                  <a:srgbClr val="374151"/>
                </a:solidFill>
                <a:latin typeface="DM Sans"/>
              </a:rPr>
              <a:t>regularly purchase</a:t>
            </a:r>
            <a:r>
              <a:rPr lang="en-US" sz="1662">
                <a:solidFill>
                  <a:srgbClr val="FFFFFF"/>
                </a:solidFill>
                <a:latin typeface="DM Sans"/>
              </a:rPr>
              <a:t> </a:t>
            </a:r>
            <a:r>
              <a:rPr lang="en-US" sz="1662">
                <a:solidFill>
                  <a:srgbClr val="374151"/>
                </a:solidFill>
                <a:latin typeface="DM Sans"/>
              </a:rPr>
              <a:t>pre-owned</a:t>
            </a:r>
            <a:r>
              <a:rPr lang="en-US" sz="1662">
                <a:solidFill>
                  <a:srgbClr val="FFFFFF"/>
                </a:solidFill>
                <a:latin typeface="DM Sans"/>
              </a:rPr>
              <a:t> </a:t>
            </a:r>
            <a:r>
              <a:rPr lang="en-US" sz="1662">
                <a:solidFill>
                  <a:srgbClr val="374151"/>
                </a:solidFill>
                <a:latin typeface="DM Sans"/>
              </a:rPr>
              <a:t>products.</a:t>
            </a:r>
            <a:r>
              <a:rPr lang="en-US" sz="1662">
                <a:solidFill>
                  <a:srgbClr val="FFFFFF"/>
                </a:solidFill>
                <a:latin typeface="DM Sans"/>
              </a:rPr>
              <a:t> </a:t>
            </a:r>
            <a:r>
              <a:rPr lang="en-US" sz="1662">
                <a:solidFill>
                  <a:srgbClr val="374151"/>
                </a:solidFill>
                <a:latin typeface="DM Sans"/>
              </a:rPr>
              <a:t>This</a:t>
            </a:r>
            <a:r>
              <a:rPr lang="en-US" sz="1662">
                <a:solidFill>
                  <a:srgbClr val="FFFFFF"/>
                </a:solidFill>
                <a:latin typeface="DM Sans"/>
              </a:rPr>
              <a:t> </a:t>
            </a:r>
            <a:r>
              <a:rPr lang="en-US" sz="1662">
                <a:solidFill>
                  <a:srgbClr val="374151"/>
                </a:solidFill>
                <a:latin typeface="DM Sans"/>
              </a:rPr>
              <a:t>can</a:t>
            </a:r>
            <a:r>
              <a:rPr lang="en-US" sz="1662">
                <a:solidFill>
                  <a:srgbClr val="FFFFFF"/>
                </a:solidFill>
                <a:latin typeface="DM Sans"/>
              </a:rPr>
              <a:t> </a:t>
            </a:r>
            <a:r>
              <a:rPr lang="en-US" sz="1662">
                <a:solidFill>
                  <a:srgbClr val="374151"/>
                </a:solidFill>
                <a:latin typeface="DM Sans"/>
              </a:rPr>
              <a:t>include</a:t>
            </a:r>
            <a:r>
              <a:rPr lang="en-US" sz="1662">
                <a:solidFill>
                  <a:srgbClr val="FFFFFF"/>
                </a:solidFill>
                <a:latin typeface="DM Sans"/>
              </a:rPr>
              <a:t> </a:t>
            </a:r>
            <a:r>
              <a:rPr lang="en-US" sz="1662">
                <a:solidFill>
                  <a:srgbClr val="374151"/>
                </a:solidFill>
                <a:latin typeface="DM Sans"/>
              </a:rPr>
              <a:t>rewards</a:t>
            </a:r>
            <a:r>
              <a:rPr lang="en-US" sz="1662">
                <a:solidFill>
                  <a:srgbClr val="FFFFFF"/>
                </a:solidFill>
                <a:latin typeface="DM Sans"/>
              </a:rPr>
              <a:t> </a:t>
            </a:r>
            <a:r>
              <a:rPr lang="en-US" sz="1662">
                <a:solidFill>
                  <a:srgbClr val="374151"/>
                </a:solidFill>
                <a:latin typeface="DM Sans"/>
              </a:rPr>
              <a:t>points</a:t>
            </a:r>
            <a:r>
              <a:rPr lang="en-US" sz="1662">
                <a:solidFill>
                  <a:srgbClr val="FFFFFF"/>
                </a:solidFill>
                <a:latin typeface="DM Sans"/>
              </a:rPr>
              <a:t> </a:t>
            </a:r>
            <a:r>
              <a:rPr lang="en-US" sz="1662">
                <a:solidFill>
                  <a:srgbClr val="374151"/>
                </a:solidFill>
                <a:latin typeface="DM Sans"/>
              </a:rPr>
              <a:t>that</a:t>
            </a:r>
            <a:r>
              <a:rPr lang="en-US" sz="1662">
                <a:solidFill>
                  <a:srgbClr val="FFFFFF"/>
                </a:solidFill>
                <a:latin typeface="DM Sans"/>
              </a:rPr>
              <a:t> </a:t>
            </a:r>
            <a:r>
              <a:rPr lang="en-US" sz="1662">
                <a:solidFill>
                  <a:srgbClr val="374151"/>
                </a:solidFill>
                <a:latin typeface="DM Sans"/>
              </a:rPr>
              <a:t>can</a:t>
            </a:r>
            <a:r>
              <a:rPr lang="en-US" sz="1662">
                <a:solidFill>
                  <a:srgbClr val="FFFFFF"/>
                </a:solidFill>
                <a:latin typeface="DM Sans"/>
              </a:rPr>
              <a:t> </a:t>
            </a:r>
            <a:r>
              <a:rPr lang="en-US" sz="1662">
                <a:solidFill>
                  <a:srgbClr val="374151"/>
                </a:solidFill>
                <a:latin typeface="DM Sans"/>
              </a:rPr>
              <a:t>be</a:t>
            </a:r>
            <a:r>
              <a:rPr lang="en-US" sz="1662">
                <a:solidFill>
                  <a:srgbClr val="FFFFFF"/>
                </a:solidFill>
                <a:latin typeface="DM Sans"/>
              </a:rPr>
              <a:t> </a:t>
            </a:r>
            <a:r>
              <a:rPr lang="en-US" sz="1662">
                <a:solidFill>
                  <a:srgbClr val="374151"/>
                </a:solidFill>
                <a:latin typeface="DM Sans"/>
              </a:rPr>
              <a:t>redeemed for</a:t>
            </a:r>
            <a:r>
              <a:rPr lang="en-US" sz="1662">
                <a:solidFill>
                  <a:srgbClr val="FFFFFF"/>
                </a:solidFill>
                <a:latin typeface="DM Sans"/>
              </a:rPr>
              <a:t> </a:t>
            </a:r>
            <a:r>
              <a:rPr lang="en-US" sz="1662">
                <a:solidFill>
                  <a:srgbClr val="374151"/>
                </a:solidFill>
                <a:latin typeface="DM Sans"/>
              </a:rPr>
              <a:t>discounts,</a:t>
            </a:r>
            <a:r>
              <a:rPr lang="en-US" sz="1662">
                <a:solidFill>
                  <a:srgbClr val="FFFFFF"/>
                </a:solidFill>
                <a:latin typeface="DM Sans"/>
              </a:rPr>
              <a:t> </a:t>
            </a:r>
            <a:r>
              <a:rPr lang="en-US" sz="1662">
                <a:solidFill>
                  <a:srgbClr val="374151"/>
                </a:solidFill>
                <a:latin typeface="DM Sans"/>
              </a:rPr>
              <a:t>free</a:t>
            </a:r>
            <a:r>
              <a:rPr lang="en-US" sz="1662">
                <a:solidFill>
                  <a:srgbClr val="FFFFFF"/>
                </a:solidFill>
                <a:latin typeface="DM Sans"/>
              </a:rPr>
              <a:t> </a:t>
            </a:r>
            <a:r>
              <a:rPr lang="en-US" sz="1662">
                <a:solidFill>
                  <a:srgbClr val="374151"/>
                </a:solidFill>
                <a:latin typeface="DM Sans"/>
              </a:rPr>
              <a:t>shipping,</a:t>
            </a:r>
            <a:r>
              <a:rPr lang="en-US" sz="1662">
                <a:solidFill>
                  <a:srgbClr val="FFFFFF"/>
                </a:solidFill>
                <a:latin typeface="DM Sans"/>
              </a:rPr>
              <a:t> </a:t>
            </a:r>
            <a:r>
              <a:rPr lang="en-US" sz="1662">
                <a:solidFill>
                  <a:srgbClr val="374151"/>
                </a:solidFill>
                <a:latin typeface="DM Sans"/>
              </a:rPr>
              <a:t>or</a:t>
            </a:r>
            <a:r>
              <a:rPr lang="en-US" sz="1662">
                <a:solidFill>
                  <a:srgbClr val="FFFFFF"/>
                </a:solidFill>
                <a:latin typeface="DM Sans"/>
              </a:rPr>
              <a:t> </a:t>
            </a:r>
            <a:r>
              <a:rPr lang="en-US" sz="1662">
                <a:solidFill>
                  <a:srgbClr val="374151"/>
                </a:solidFill>
                <a:latin typeface="DM Sans"/>
              </a:rPr>
              <a:t>other</a:t>
            </a:r>
            <a:r>
              <a:rPr lang="en-US" sz="1662">
                <a:solidFill>
                  <a:srgbClr val="FFFFFF"/>
                </a:solidFill>
                <a:latin typeface="DM Sans"/>
              </a:rPr>
              <a:t> </a:t>
            </a:r>
            <a:r>
              <a:rPr lang="en-US" sz="1662">
                <a:solidFill>
                  <a:srgbClr val="374151"/>
                </a:solidFill>
                <a:latin typeface="DM Sans"/>
              </a:rPr>
              <a:t>rewards.</a:t>
            </a:r>
          </a:p>
        </p:txBody>
      </p:sp>
      <p:sp>
        <p:nvSpPr>
          <p:cNvPr id="9" name="TextBox 9"/>
          <p:cNvSpPr txBox="1"/>
          <p:nvPr/>
        </p:nvSpPr>
        <p:spPr>
          <a:xfrm>
            <a:off x="9103988" y="7706703"/>
            <a:ext cx="8302371" cy="1016227"/>
          </a:xfrm>
          <a:prstGeom prst="rect">
            <a:avLst/>
          </a:prstGeom>
        </p:spPr>
        <p:txBody>
          <a:bodyPr lIns="0" tIns="0" rIns="0" bIns="0" rtlCol="0" anchor="t">
            <a:spAutoFit/>
          </a:bodyPr>
          <a:lstStyle/>
          <a:p>
            <a:pPr algn="just">
              <a:lnSpc>
                <a:spcPts val="2719"/>
              </a:lnSpc>
            </a:pPr>
            <a:r>
              <a:rPr lang="en-US" sz="1662">
                <a:solidFill>
                  <a:srgbClr val="000000"/>
                </a:solidFill>
                <a:latin typeface="DM Sans Bold"/>
              </a:rPr>
              <a:t>Product</a:t>
            </a:r>
            <a:r>
              <a:rPr lang="en-US" sz="1662">
                <a:solidFill>
                  <a:srgbClr val="FFFFFF"/>
                </a:solidFill>
                <a:latin typeface="DM Sans Bold"/>
              </a:rPr>
              <a:t> </a:t>
            </a:r>
            <a:r>
              <a:rPr lang="en-US" sz="1662">
                <a:solidFill>
                  <a:srgbClr val="000000"/>
                </a:solidFill>
                <a:latin typeface="DM Sans Bold"/>
              </a:rPr>
              <a:t>Bundling:</a:t>
            </a:r>
            <a:r>
              <a:rPr lang="en-US" sz="1662">
                <a:solidFill>
                  <a:srgbClr val="FFFFFF"/>
                </a:solidFill>
                <a:latin typeface="DM Sans"/>
              </a:rPr>
              <a:t> </a:t>
            </a:r>
            <a:r>
              <a:rPr lang="en-US" sz="1662">
                <a:solidFill>
                  <a:srgbClr val="000000"/>
                </a:solidFill>
                <a:latin typeface="DM Sans"/>
              </a:rPr>
              <a:t>Flipkart</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offer</a:t>
            </a:r>
            <a:r>
              <a:rPr lang="en-US" sz="1662">
                <a:solidFill>
                  <a:srgbClr val="FFFFFF"/>
                </a:solidFill>
                <a:latin typeface="DM Sans"/>
              </a:rPr>
              <a:t> </a:t>
            </a:r>
            <a:r>
              <a:rPr lang="en-US" sz="1662">
                <a:solidFill>
                  <a:srgbClr val="000000"/>
                </a:solidFill>
                <a:latin typeface="DM Sans"/>
              </a:rPr>
              <a:t>product</a:t>
            </a:r>
            <a:r>
              <a:rPr lang="en-US" sz="1662">
                <a:solidFill>
                  <a:srgbClr val="FFFFFF"/>
                </a:solidFill>
                <a:latin typeface="DM Sans"/>
              </a:rPr>
              <a:t> </a:t>
            </a:r>
            <a:r>
              <a:rPr lang="en-US" sz="1662">
                <a:solidFill>
                  <a:srgbClr val="000000"/>
                </a:solidFill>
                <a:latin typeface="DM Sans"/>
              </a:rPr>
              <a:t>bundles</a:t>
            </a:r>
            <a:r>
              <a:rPr lang="en-US" sz="1662">
                <a:solidFill>
                  <a:srgbClr val="FFFFFF"/>
                </a:solidFill>
                <a:latin typeface="DM Sans"/>
              </a:rPr>
              <a:t> </a:t>
            </a:r>
            <a:r>
              <a:rPr lang="en-US" sz="1662">
                <a:solidFill>
                  <a:srgbClr val="000000"/>
                </a:solidFill>
                <a:latin typeface="DM Sans"/>
              </a:rPr>
              <a:t>that</a:t>
            </a:r>
            <a:r>
              <a:rPr lang="en-US" sz="1662">
                <a:solidFill>
                  <a:srgbClr val="FFFFFF"/>
                </a:solidFill>
                <a:latin typeface="DM Sans"/>
              </a:rPr>
              <a:t> </a:t>
            </a:r>
            <a:r>
              <a:rPr lang="en-US" sz="1662">
                <a:solidFill>
                  <a:srgbClr val="000000"/>
                </a:solidFill>
                <a:latin typeface="DM Sans"/>
              </a:rPr>
              <a:t>include</a:t>
            </a:r>
            <a:r>
              <a:rPr lang="en-US" sz="1662">
                <a:solidFill>
                  <a:srgbClr val="FFFFFF"/>
                </a:solidFill>
                <a:latin typeface="DM Sans"/>
              </a:rPr>
              <a:t> </a:t>
            </a:r>
            <a:r>
              <a:rPr lang="en-US" sz="1662">
                <a:solidFill>
                  <a:srgbClr val="000000"/>
                </a:solidFill>
                <a:latin typeface="DM Sans"/>
              </a:rPr>
              <a:t>a</a:t>
            </a:r>
            <a:r>
              <a:rPr lang="en-US" sz="1662">
                <a:solidFill>
                  <a:srgbClr val="FFFFFF"/>
                </a:solidFill>
                <a:latin typeface="DM Sans"/>
              </a:rPr>
              <a:t> </a:t>
            </a:r>
            <a:r>
              <a:rPr lang="en-US" sz="1662">
                <a:solidFill>
                  <a:srgbClr val="000000"/>
                </a:solidFill>
                <a:latin typeface="DM Sans"/>
              </a:rPr>
              <a:t>mix</a:t>
            </a:r>
            <a:r>
              <a:rPr lang="en-US" sz="1662">
                <a:solidFill>
                  <a:srgbClr val="FFFFFF"/>
                </a:solidFill>
                <a:latin typeface="DM Sans"/>
              </a:rPr>
              <a:t> </a:t>
            </a:r>
            <a:r>
              <a:rPr lang="en-US" sz="1662">
                <a:solidFill>
                  <a:srgbClr val="000000"/>
                </a:solidFill>
                <a:latin typeface="DM Sans"/>
              </a:rPr>
              <a:t>of</a:t>
            </a:r>
            <a:r>
              <a:rPr lang="en-US" sz="1662">
                <a:solidFill>
                  <a:srgbClr val="FFFFFF"/>
                </a:solidFill>
                <a:latin typeface="DM Sans"/>
              </a:rPr>
              <a:t> </a:t>
            </a:r>
            <a:r>
              <a:rPr lang="en-US" sz="1662">
                <a:solidFill>
                  <a:srgbClr val="000000"/>
                </a:solidFill>
                <a:latin typeface="DM Sans"/>
              </a:rPr>
              <a:t>new</a:t>
            </a:r>
            <a:r>
              <a:rPr lang="en-US" sz="1662">
                <a:solidFill>
                  <a:srgbClr val="FFFFFF"/>
                </a:solidFill>
                <a:latin typeface="DM Sans"/>
              </a:rPr>
              <a:t> </a:t>
            </a:r>
            <a:r>
              <a:rPr lang="en-US" sz="1662">
                <a:solidFill>
                  <a:srgbClr val="000000"/>
                </a:solidFill>
                <a:latin typeface="DM Sans"/>
              </a:rPr>
              <a:t>and</a:t>
            </a:r>
            <a:r>
              <a:rPr lang="en-US" sz="1662">
                <a:solidFill>
                  <a:srgbClr val="FFFFFF"/>
                </a:solidFill>
                <a:latin typeface="DM Sans"/>
              </a:rPr>
              <a:t> </a:t>
            </a:r>
            <a:r>
              <a:rPr lang="en-US" sz="1662">
                <a:solidFill>
                  <a:srgbClr val="000000"/>
                </a:solidFill>
                <a:latin typeface="DM Sans"/>
              </a:rPr>
              <a:t>pre- owned</a:t>
            </a:r>
            <a:r>
              <a:rPr lang="en-US" sz="1662">
                <a:solidFill>
                  <a:srgbClr val="FFFFFF"/>
                </a:solidFill>
                <a:latin typeface="DM Sans"/>
              </a:rPr>
              <a:t> </a:t>
            </a:r>
            <a:r>
              <a:rPr lang="en-US" sz="1662">
                <a:solidFill>
                  <a:srgbClr val="000000"/>
                </a:solidFill>
                <a:latin typeface="DM Sans"/>
              </a:rPr>
              <a:t>products</a:t>
            </a:r>
            <a:r>
              <a:rPr lang="en-US" sz="1662">
                <a:solidFill>
                  <a:srgbClr val="FFFFFF"/>
                </a:solidFill>
                <a:latin typeface="DM Sans"/>
              </a:rPr>
              <a:t> </a:t>
            </a:r>
            <a:r>
              <a:rPr lang="en-US" sz="1662">
                <a:solidFill>
                  <a:srgbClr val="000000"/>
                </a:solidFill>
                <a:latin typeface="DM Sans"/>
              </a:rPr>
              <a:t>at</a:t>
            </a:r>
            <a:r>
              <a:rPr lang="en-US" sz="1662">
                <a:solidFill>
                  <a:srgbClr val="FFFFFF"/>
                </a:solidFill>
                <a:latin typeface="DM Sans"/>
              </a:rPr>
              <a:t> </a:t>
            </a:r>
            <a:r>
              <a:rPr lang="en-US" sz="1662">
                <a:solidFill>
                  <a:srgbClr val="000000"/>
                </a:solidFill>
                <a:latin typeface="DM Sans"/>
              </a:rPr>
              <a:t>a</a:t>
            </a:r>
            <a:r>
              <a:rPr lang="en-US" sz="1662">
                <a:solidFill>
                  <a:srgbClr val="FFFFFF"/>
                </a:solidFill>
                <a:latin typeface="DM Sans"/>
              </a:rPr>
              <a:t> </a:t>
            </a:r>
            <a:r>
              <a:rPr lang="en-US" sz="1662">
                <a:solidFill>
                  <a:srgbClr val="000000"/>
                </a:solidFill>
                <a:latin typeface="DM Sans"/>
              </a:rPr>
              <a:t>discounted</a:t>
            </a:r>
            <a:r>
              <a:rPr lang="en-US" sz="1662">
                <a:solidFill>
                  <a:srgbClr val="FFFFFF"/>
                </a:solidFill>
                <a:latin typeface="DM Sans"/>
              </a:rPr>
              <a:t> </a:t>
            </a:r>
            <a:r>
              <a:rPr lang="en-US" sz="1662">
                <a:solidFill>
                  <a:srgbClr val="000000"/>
                </a:solidFill>
                <a:latin typeface="DM Sans"/>
              </a:rPr>
              <a:t>price.</a:t>
            </a:r>
            <a:r>
              <a:rPr lang="en-US" sz="1662">
                <a:solidFill>
                  <a:srgbClr val="FFFFFF"/>
                </a:solidFill>
                <a:latin typeface="DM Sans"/>
              </a:rPr>
              <a:t> </a:t>
            </a:r>
            <a:r>
              <a:rPr lang="en-US" sz="1662">
                <a:solidFill>
                  <a:srgbClr val="000000"/>
                </a:solidFill>
                <a:latin typeface="DM Sans"/>
              </a:rPr>
              <a:t>This</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encourage</a:t>
            </a:r>
            <a:r>
              <a:rPr lang="en-US" sz="1662">
                <a:solidFill>
                  <a:srgbClr val="FFFFFF"/>
                </a:solidFill>
                <a:latin typeface="DM Sans"/>
              </a:rPr>
              <a:t> </a:t>
            </a:r>
            <a:r>
              <a:rPr lang="en-US" sz="1662">
                <a:solidFill>
                  <a:srgbClr val="000000"/>
                </a:solidFill>
                <a:latin typeface="DM Sans"/>
              </a:rPr>
              <a:t>customers</a:t>
            </a:r>
            <a:r>
              <a:rPr lang="en-US" sz="1662">
                <a:solidFill>
                  <a:srgbClr val="FFFFFF"/>
                </a:solidFill>
                <a:latin typeface="DM Sans"/>
              </a:rPr>
              <a:t> </a:t>
            </a:r>
            <a:r>
              <a:rPr lang="en-US" sz="1662">
                <a:solidFill>
                  <a:srgbClr val="000000"/>
                </a:solidFill>
                <a:latin typeface="DM Sans"/>
              </a:rPr>
              <a:t>to</a:t>
            </a:r>
            <a:r>
              <a:rPr lang="en-US" sz="1662">
                <a:solidFill>
                  <a:srgbClr val="FFFFFF"/>
                </a:solidFill>
                <a:latin typeface="DM Sans"/>
              </a:rPr>
              <a:t> </a:t>
            </a:r>
            <a:r>
              <a:rPr lang="en-US" sz="1662">
                <a:solidFill>
                  <a:srgbClr val="000000"/>
                </a:solidFill>
                <a:latin typeface="DM Sans"/>
              </a:rPr>
              <a:t>try</a:t>
            </a:r>
            <a:r>
              <a:rPr lang="en-US" sz="1662">
                <a:solidFill>
                  <a:srgbClr val="FFFFFF"/>
                </a:solidFill>
                <a:latin typeface="DM Sans"/>
              </a:rPr>
              <a:t> </a:t>
            </a:r>
            <a:r>
              <a:rPr lang="en-US" sz="1662">
                <a:solidFill>
                  <a:srgbClr val="000000"/>
                </a:solidFill>
                <a:latin typeface="DM Sans"/>
              </a:rPr>
              <a:t>pre-owned products</a:t>
            </a:r>
            <a:r>
              <a:rPr lang="en-US" sz="1662">
                <a:solidFill>
                  <a:srgbClr val="FFFFFF"/>
                </a:solidFill>
                <a:latin typeface="DM Sans"/>
              </a:rPr>
              <a:t> </a:t>
            </a:r>
            <a:r>
              <a:rPr lang="en-US" sz="1662">
                <a:solidFill>
                  <a:srgbClr val="000000"/>
                </a:solidFill>
                <a:latin typeface="DM Sans"/>
              </a:rPr>
              <a:t>and</a:t>
            </a:r>
            <a:r>
              <a:rPr lang="en-US" sz="1662">
                <a:solidFill>
                  <a:srgbClr val="FFFFFF"/>
                </a:solidFill>
                <a:latin typeface="DM Sans"/>
              </a:rPr>
              <a:t> </a:t>
            </a:r>
            <a:r>
              <a:rPr lang="en-US" sz="1662">
                <a:solidFill>
                  <a:srgbClr val="000000"/>
                </a:solidFill>
                <a:latin typeface="DM Sans"/>
              </a:rPr>
              <a:t>generate</a:t>
            </a:r>
            <a:r>
              <a:rPr lang="en-US" sz="1662">
                <a:solidFill>
                  <a:srgbClr val="FFFFFF"/>
                </a:solidFill>
                <a:latin typeface="DM Sans"/>
              </a:rPr>
              <a:t> </a:t>
            </a:r>
            <a:r>
              <a:rPr lang="en-US" sz="1662">
                <a:solidFill>
                  <a:srgbClr val="000000"/>
                </a:solidFill>
                <a:latin typeface="DM Sans"/>
              </a:rPr>
              <a:t>revenue</a:t>
            </a:r>
            <a:r>
              <a:rPr lang="en-US" sz="1662">
                <a:solidFill>
                  <a:srgbClr val="FFFFFF"/>
                </a:solidFill>
                <a:latin typeface="DM Sans"/>
              </a:rPr>
              <a:t> </a:t>
            </a:r>
            <a:r>
              <a:rPr lang="en-US" sz="1662">
                <a:solidFill>
                  <a:srgbClr val="000000"/>
                </a:solidFill>
                <a:latin typeface="DM Sans"/>
              </a:rPr>
              <a:t>from</a:t>
            </a:r>
            <a:r>
              <a:rPr lang="en-US" sz="1662">
                <a:solidFill>
                  <a:srgbClr val="FFFFFF"/>
                </a:solidFill>
                <a:latin typeface="DM Sans"/>
              </a:rPr>
              <a:t> </a:t>
            </a:r>
            <a:r>
              <a:rPr lang="en-US" sz="1662">
                <a:solidFill>
                  <a:srgbClr val="000000"/>
                </a:solidFill>
                <a:latin typeface="DM Sans"/>
              </a:rPr>
              <a:t>the</a:t>
            </a:r>
            <a:r>
              <a:rPr lang="en-US" sz="1662">
                <a:solidFill>
                  <a:srgbClr val="FFFFFF"/>
                </a:solidFill>
                <a:latin typeface="DM Sans"/>
              </a:rPr>
              <a:t> </a:t>
            </a:r>
            <a:r>
              <a:rPr lang="en-US" sz="1662">
                <a:solidFill>
                  <a:srgbClr val="000000"/>
                </a:solidFill>
                <a:latin typeface="DM Sans"/>
              </a:rPr>
              <a:t>sale</a:t>
            </a:r>
            <a:r>
              <a:rPr lang="en-US" sz="1662">
                <a:solidFill>
                  <a:srgbClr val="FFFFFF"/>
                </a:solidFill>
                <a:latin typeface="DM Sans"/>
              </a:rPr>
              <a:t> </a:t>
            </a:r>
            <a:r>
              <a:rPr lang="en-US" sz="1662">
                <a:solidFill>
                  <a:srgbClr val="000000"/>
                </a:solidFill>
                <a:latin typeface="DM Sans"/>
              </a:rPr>
              <a:t>of</a:t>
            </a:r>
            <a:r>
              <a:rPr lang="en-US" sz="1662">
                <a:solidFill>
                  <a:srgbClr val="FFFFFF"/>
                </a:solidFill>
                <a:latin typeface="DM Sans"/>
              </a:rPr>
              <a:t> </a:t>
            </a:r>
            <a:r>
              <a:rPr lang="en-US" sz="1662">
                <a:solidFill>
                  <a:srgbClr val="000000"/>
                </a:solidFill>
                <a:latin typeface="DM Sans"/>
              </a:rPr>
              <a:t>new</a:t>
            </a:r>
            <a:r>
              <a:rPr lang="en-US" sz="1662">
                <a:solidFill>
                  <a:srgbClr val="FFFFFF"/>
                </a:solidFill>
                <a:latin typeface="DM Sans"/>
              </a:rPr>
              <a:t> </a:t>
            </a:r>
            <a:r>
              <a:rPr lang="en-US" sz="1662">
                <a:solidFill>
                  <a:srgbClr val="000000"/>
                </a:solidFill>
                <a:latin typeface="DM Sans"/>
              </a:rPr>
              <a:t>products</a:t>
            </a:r>
            <a:r>
              <a:rPr lang="en-US" sz="1662">
                <a:solidFill>
                  <a:srgbClr val="FFFFFF"/>
                </a:solidFill>
                <a:latin typeface="DM Sans"/>
              </a:rPr>
              <a:t> </a:t>
            </a:r>
            <a:r>
              <a:rPr lang="en-US" sz="1662">
                <a:solidFill>
                  <a:srgbClr val="000000"/>
                </a:solidFill>
                <a:latin typeface="DM Sans"/>
              </a:rPr>
              <a:t>as</a:t>
            </a:r>
            <a:r>
              <a:rPr lang="en-US" sz="1662">
                <a:solidFill>
                  <a:srgbClr val="FFFFFF"/>
                </a:solidFill>
                <a:latin typeface="DM Sans"/>
              </a:rPr>
              <a:t> </a:t>
            </a:r>
            <a:r>
              <a:rPr lang="en-US" sz="1662">
                <a:solidFill>
                  <a:srgbClr val="000000"/>
                </a:solidFill>
                <a:latin typeface="DM Sans"/>
              </a:rPr>
              <a:t>well.</a:t>
            </a:r>
          </a:p>
        </p:txBody>
      </p:sp>
      <p:sp>
        <p:nvSpPr>
          <p:cNvPr id="10" name="TextBox 10"/>
          <p:cNvSpPr txBox="1"/>
          <p:nvPr/>
        </p:nvSpPr>
        <p:spPr>
          <a:xfrm>
            <a:off x="9103988" y="5876371"/>
            <a:ext cx="8302587" cy="1361655"/>
          </a:xfrm>
          <a:prstGeom prst="rect">
            <a:avLst/>
          </a:prstGeom>
        </p:spPr>
        <p:txBody>
          <a:bodyPr lIns="0" tIns="0" rIns="0" bIns="0" rtlCol="0" anchor="t">
            <a:spAutoFit/>
          </a:bodyPr>
          <a:lstStyle/>
          <a:p>
            <a:pPr algn="just">
              <a:lnSpc>
                <a:spcPts val="2719"/>
              </a:lnSpc>
            </a:pPr>
            <a:r>
              <a:rPr lang="en-US" sz="1662">
                <a:solidFill>
                  <a:srgbClr val="000000"/>
                </a:solidFill>
                <a:latin typeface="DM Sans Bold"/>
              </a:rPr>
              <a:t>Recommerce</a:t>
            </a:r>
            <a:r>
              <a:rPr lang="en-US" sz="1662">
                <a:solidFill>
                  <a:srgbClr val="FFFFFF"/>
                </a:solidFill>
                <a:latin typeface="DM Sans Bold"/>
              </a:rPr>
              <a:t> </a:t>
            </a:r>
            <a:r>
              <a:rPr lang="en-US" sz="1662">
                <a:solidFill>
                  <a:srgbClr val="000000"/>
                </a:solidFill>
                <a:latin typeface="DM Sans Bold"/>
              </a:rPr>
              <a:t>Partnership:</a:t>
            </a:r>
            <a:r>
              <a:rPr lang="en-US" sz="1662">
                <a:solidFill>
                  <a:srgbClr val="FFFFFF"/>
                </a:solidFill>
                <a:latin typeface="DM Sans"/>
              </a:rPr>
              <a:t> </a:t>
            </a:r>
            <a:r>
              <a:rPr lang="en-US" sz="1662">
                <a:solidFill>
                  <a:srgbClr val="000000"/>
                </a:solidFill>
                <a:latin typeface="DM Sans"/>
              </a:rPr>
              <a:t>Flipkart</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partner</a:t>
            </a:r>
            <a:r>
              <a:rPr lang="en-US" sz="1662">
                <a:solidFill>
                  <a:srgbClr val="FFFFFF"/>
                </a:solidFill>
                <a:latin typeface="DM Sans"/>
              </a:rPr>
              <a:t> </a:t>
            </a:r>
            <a:r>
              <a:rPr lang="en-US" sz="1662">
                <a:solidFill>
                  <a:srgbClr val="000000"/>
                </a:solidFill>
                <a:latin typeface="DM Sans"/>
              </a:rPr>
              <a:t>with</a:t>
            </a:r>
            <a:r>
              <a:rPr lang="en-US" sz="1662">
                <a:solidFill>
                  <a:srgbClr val="FFFFFF"/>
                </a:solidFill>
                <a:latin typeface="DM Sans"/>
              </a:rPr>
              <a:t> </a:t>
            </a:r>
            <a:r>
              <a:rPr lang="en-US" sz="1662">
                <a:solidFill>
                  <a:srgbClr val="000000"/>
                </a:solidFill>
                <a:latin typeface="DM Sans"/>
              </a:rPr>
              <a:t>brands</a:t>
            </a:r>
            <a:r>
              <a:rPr lang="en-US" sz="1662">
                <a:solidFill>
                  <a:srgbClr val="FFFFFF"/>
                </a:solidFill>
                <a:latin typeface="DM Sans"/>
              </a:rPr>
              <a:t> </a:t>
            </a:r>
            <a:r>
              <a:rPr lang="en-US" sz="1662">
                <a:solidFill>
                  <a:srgbClr val="000000"/>
                </a:solidFill>
                <a:latin typeface="DM Sans"/>
              </a:rPr>
              <a:t>and</a:t>
            </a:r>
            <a:r>
              <a:rPr lang="en-US" sz="1662">
                <a:solidFill>
                  <a:srgbClr val="FFFFFF"/>
                </a:solidFill>
                <a:latin typeface="DM Sans"/>
              </a:rPr>
              <a:t> </a:t>
            </a:r>
            <a:r>
              <a:rPr lang="en-US" sz="1662">
                <a:solidFill>
                  <a:srgbClr val="000000"/>
                </a:solidFill>
                <a:latin typeface="DM Sans"/>
              </a:rPr>
              <a:t>manufacturers</a:t>
            </a:r>
            <a:r>
              <a:rPr lang="en-US" sz="1662">
                <a:solidFill>
                  <a:srgbClr val="FFFFFF"/>
                </a:solidFill>
                <a:latin typeface="DM Sans"/>
              </a:rPr>
              <a:t> </a:t>
            </a:r>
            <a:r>
              <a:rPr lang="en-US" sz="1662">
                <a:solidFill>
                  <a:srgbClr val="000000"/>
                </a:solidFill>
                <a:latin typeface="DM Sans"/>
              </a:rPr>
              <a:t>to</a:t>
            </a:r>
            <a:r>
              <a:rPr lang="en-US" sz="1662">
                <a:solidFill>
                  <a:srgbClr val="FFFFFF"/>
                </a:solidFill>
                <a:latin typeface="DM Sans"/>
              </a:rPr>
              <a:t> </a:t>
            </a:r>
            <a:r>
              <a:rPr lang="en-US" sz="1662">
                <a:solidFill>
                  <a:srgbClr val="000000"/>
                </a:solidFill>
                <a:latin typeface="DM Sans"/>
              </a:rPr>
              <a:t>offer recommerce</a:t>
            </a:r>
            <a:r>
              <a:rPr lang="en-US" sz="1662">
                <a:solidFill>
                  <a:srgbClr val="FFFFFF"/>
                </a:solidFill>
                <a:latin typeface="DM Sans"/>
              </a:rPr>
              <a:t> </a:t>
            </a:r>
            <a:r>
              <a:rPr lang="en-US" sz="1662">
                <a:solidFill>
                  <a:srgbClr val="000000"/>
                </a:solidFill>
                <a:latin typeface="DM Sans"/>
              </a:rPr>
              <a:t>programs,</a:t>
            </a:r>
            <a:r>
              <a:rPr lang="en-US" sz="1662">
                <a:solidFill>
                  <a:srgbClr val="FFFFFF"/>
                </a:solidFill>
                <a:latin typeface="DM Sans"/>
              </a:rPr>
              <a:t> </a:t>
            </a:r>
            <a:r>
              <a:rPr lang="en-US" sz="1662">
                <a:solidFill>
                  <a:srgbClr val="000000"/>
                </a:solidFill>
                <a:latin typeface="DM Sans"/>
              </a:rPr>
              <a:t>where</a:t>
            </a:r>
            <a:r>
              <a:rPr lang="en-US" sz="1662">
                <a:solidFill>
                  <a:srgbClr val="FFFFFF"/>
                </a:solidFill>
                <a:latin typeface="DM Sans"/>
              </a:rPr>
              <a:t> </a:t>
            </a:r>
            <a:r>
              <a:rPr lang="en-US" sz="1662">
                <a:solidFill>
                  <a:srgbClr val="000000"/>
                </a:solidFill>
                <a:latin typeface="DM Sans"/>
              </a:rPr>
              <a:t>customers</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trade-in</a:t>
            </a:r>
            <a:r>
              <a:rPr lang="en-US" sz="1662">
                <a:solidFill>
                  <a:srgbClr val="FFFFFF"/>
                </a:solidFill>
                <a:latin typeface="DM Sans"/>
              </a:rPr>
              <a:t> </a:t>
            </a:r>
            <a:r>
              <a:rPr lang="en-US" sz="1662">
                <a:solidFill>
                  <a:srgbClr val="000000"/>
                </a:solidFill>
                <a:latin typeface="DM Sans"/>
              </a:rPr>
              <a:t>their</a:t>
            </a:r>
            <a:r>
              <a:rPr lang="en-US" sz="1662">
                <a:solidFill>
                  <a:srgbClr val="FFFFFF"/>
                </a:solidFill>
                <a:latin typeface="DM Sans"/>
              </a:rPr>
              <a:t> </a:t>
            </a:r>
            <a:r>
              <a:rPr lang="en-US" sz="1662">
                <a:solidFill>
                  <a:srgbClr val="000000"/>
                </a:solidFill>
                <a:latin typeface="DM Sans"/>
              </a:rPr>
              <a:t>old</a:t>
            </a:r>
            <a:r>
              <a:rPr lang="en-US" sz="1662">
                <a:solidFill>
                  <a:srgbClr val="FFFFFF"/>
                </a:solidFill>
                <a:latin typeface="DM Sans"/>
              </a:rPr>
              <a:t> </a:t>
            </a:r>
            <a:r>
              <a:rPr lang="en-US" sz="1662">
                <a:solidFill>
                  <a:srgbClr val="000000"/>
                </a:solidFill>
                <a:latin typeface="DM Sans"/>
              </a:rPr>
              <a:t>products</a:t>
            </a:r>
            <a:r>
              <a:rPr lang="en-US" sz="1662">
                <a:solidFill>
                  <a:srgbClr val="FFFFFF"/>
                </a:solidFill>
                <a:latin typeface="DM Sans"/>
              </a:rPr>
              <a:t> </a:t>
            </a:r>
            <a:r>
              <a:rPr lang="en-US" sz="1662">
                <a:solidFill>
                  <a:srgbClr val="000000"/>
                </a:solidFill>
                <a:latin typeface="DM Sans"/>
              </a:rPr>
              <a:t>for</a:t>
            </a:r>
            <a:r>
              <a:rPr lang="en-US" sz="1662">
                <a:solidFill>
                  <a:srgbClr val="FFFFFF"/>
                </a:solidFill>
                <a:latin typeface="DM Sans"/>
              </a:rPr>
              <a:t> </a:t>
            </a:r>
            <a:r>
              <a:rPr lang="en-US" sz="1662">
                <a:solidFill>
                  <a:srgbClr val="000000"/>
                </a:solidFill>
                <a:latin typeface="DM Sans"/>
              </a:rPr>
              <a:t>discounts</a:t>
            </a:r>
            <a:r>
              <a:rPr lang="en-US" sz="1662">
                <a:solidFill>
                  <a:srgbClr val="FFFFFF"/>
                </a:solidFill>
                <a:latin typeface="DM Sans"/>
              </a:rPr>
              <a:t> </a:t>
            </a:r>
            <a:r>
              <a:rPr lang="en-US" sz="1662">
                <a:solidFill>
                  <a:srgbClr val="000000"/>
                </a:solidFill>
                <a:latin typeface="DM Sans"/>
              </a:rPr>
              <a:t>on new</a:t>
            </a:r>
            <a:r>
              <a:rPr lang="en-US" sz="1662">
                <a:solidFill>
                  <a:srgbClr val="FFFFFF"/>
                </a:solidFill>
                <a:latin typeface="DM Sans"/>
              </a:rPr>
              <a:t> </a:t>
            </a:r>
            <a:r>
              <a:rPr lang="en-US" sz="1662">
                <a:solidFill>
                  <a:srgbClr val="000000"/>
                </a:solidFill>
                <a:latin typeface="DM Sans"/>
              </a:rPr>
              <a:t>ones.</a:t>
            </a:r>
            <a:r>
              <a:rPr lang="en-US" sz="1662">
                <a:solidFill>
                  <a:srgbClr val="FFFFFF"/>
                </a:solidFill>
                <a:latin typeface="DM Sans"/>
              </a:rPr>
              <a:t> </a:t>
            </a:r>
            <a:r>
              <a:rPr lang="en-US" sz="1662">
                <a:solidFill>
                  <a:srgbClr val="000000"/>
                </a:solidFill>
                <a:latin typeface="DM Sans"/>
              </a:rPr>
              <a:t>Flipkart</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earn</a:t>
            </a:r>
            <a:r>
              <a:rPr lang="en-US" sz="1662">
                <a:solidFill>
                  <a:srgbClr val="FFFFFF"/>
                </a:solidFill>
                <a:latin typeface="DM Sans"/>
              </a:rPr>
              <a:t> </a:t>
            </a:r>
            <a:r>
              <a:rPr lang="en-US" sz="1662">
                <a:solidFill>
                  <a:srgbClr val="000000"/>
                </a:solidFill>
                <a:latin typeface="DM Sans"/>
              </a:rPr>
              <a:t>a</a:t>
            </a:r>
            <a:r>
              <a:rPr lang="en-US" sz="1662">
                <a:solidFill>
                  <a:srgbClr val="FFFFFF"/>
                </a:solidFill>
                <a:latin typeface="DM Sans"/>
              </a:rPr>
              <a:t> </a:t>
            </a:r>
            <a:r>
              <a:rPr lang="en-US" sz="1662">
                <a:solidFill>
                  <a:srgbClr val="000000"/>
                </a:solidFill>
                <a:latin typeface="DM Sans"/>
              </a:rPr>
              <a:t>commission</a:t>
            </a:r>
            <a:r>
              <a:rPr lang="en-US" sz="1662">
                <a:solidFill>
                  <a:srgbClr val="FFFFFF"/>
                </a:solidFill>
                <a:latin typeface="DM Sans"/>
              </a:rPr>
              <a:t> </a:t>
            </a:r>
            <a:r>
              <a:rPr lang="en-US" sz="1662">
                <a:solidFill>
                  <a:srgbClr val="000000"/>
                </a:solidFill>
                <a:latin typeface="DM Sans"/>
              </a:rPr>
              <a:t>on</a:t>
            </a:r>
            <a:r>
              <a:rPr lang="en-US" sz="1662">
                <a:solidFill>
                  <a:srgbClr val="FFFFFF"/>
                </a:solidFill>
                <a:latin typeface="DM Sans"/>
              </a:rPr>
              <a:t> </a:t>
            </a:r>
            <a:r>
              <a:rPr lang="en-US" sz="1662">
                <a:solidFill>
                  <a:srgbClr val="000000"/>
                </a:solidFill>
                <a:latin typeface="DM Sans"/>
              </a:rPr>
              <a:t>each</a:t>
            </a:r>
            <a:r>
              <a:rPr lang="en-US" sz="1662">
                <a:solidFill>
                  <a:srgbClr val="FFFFFF"/>
                </a:solidFill>
                <a:latin typeface="DM Sans"/>
              </a:rPr>
              <a:t> </a:t>
            </a:r>
            <a:r>
              <a:rPr lang="en-US" sz="1662">
                <a:solidFill>
                  <a:srgbClr val="000000"/>
                </a:solidFill>
                <a:latin typeface="DM Sans"/>
              </a:rPr>
              <a:t>trade-in</a:t>
            </a:r>
            <a:r>
              <a:rPr lang="en-US" sz="1662">
                <a:solidFill>
                  <a:srgbClr val="FFFFFF"/>
                </a:solidFill>
                <a:latin typeface="DM Sans"/>
              </a:rPr>
              <a:t> </a:t>
            </a:r>
            <a:r>
              <a:rPr lang="en-US" sz="1662">
                <a:solidFill>
                  <a:srgbClr val="000000"/>
                </a:solidFill>
                <a:latin typeface="DM Sans"/>
              </a:rPr>
              <a:t>transaction</a:t>
            </a:r>
            <a:r>
              <a:rPr lang="en-US" sz="1662">
                <a:solidFill>
                  <a:srgbClr val="FFFFFF"/>
                </a:solidFill>
                <a:latin typeface="DM Sans"/>
              </a:rPr>
              <a:t> </a:t>
            </a:r>
            <a:r>
              <a:rPr lang="en-US" sz="1662">
                <a:solidFill>
                  <a:srgbClr val="000000"/>
                </a:solidFill>
                <a:latin typeface="DM Sans"/>
              </a:rPr>
              <a:t>and</a:t>
            </a:r>
            <a:r>
              <a:rPr lang="en-US" sz="1662">
                <a:solidFill>
                  <a:srgbClr val="FFFFFF"/>
                </a:solidFill>
                <a:latin typeface="DM Sans"/>
              </a:rPr>
              <a:t> </a:t>
            </a:r>
            <a:r>
              <a:rPr lang="en-US" sz="1662">
                <a:solidFill>
                  <a:srgbClr val="000000"/>
                </a:solidFill>
                <a:latin typeface="DM Sans"/>
              </a:rPr>
              <a:t>generate revenue</a:t>
            </a:r>
            <a:r>
              <a:rPr lang="en-US" sz="1662">
                <a:solidFill>
                  <a:srgbClr val="FFFFFF"/>
                </a:solidFill>
                <a:latin typeface="DM Sans"/>
              </a:rPr>
              <a:t> </a:t>
            </a:r>
            <a:r>
              <a:rPr lang="en-US" sz="1662">
                <a:solidFill>
                  <a:srgbClr val="000000"/>
                </a:solidFill>
                <a:latin typeface="DM Sans"/>
              </a:rPr>
              <a:t>from</a:t>
            </a:r>
            <a:r>
              <a:rPr lang="en-US" sz="1662">
                <a:solidFill>
                  <a:srgbClr val="FFFFFF"/>
                </a:solidFill>
                <a:latin typeface="DM Sans"/>
              </a:rPr>
              <a:t> </a:t>
            </a:r>
            <a:r>
              <a:rPr lang="en-US" sz="1662">
                <a:solidFill>
                  <a:srgbClr val="000000"/>
                </a:solidFill>
                <a:latin typeface="DM Sans"/>
              </a:rPr>
              <a:t>the</a:t>
            </a:r>
            <a:r>
              <a:rPr lang="en-US" sz="1662">
                <a:solidFill>
                  <a:srgbClr val="FFFFFF"/>
                </a:solidFill>
                <a:latin typeface="DM Sans"/>
              </a:rPr>
              <a:t> </a:t>
            </a:r>
            <a:r>
              <a:rPr lang="en-US" sz="1662">
                <a:solidFill>
                  <a:srgbClr val="000000"/>
                </a:solidFill>
                <a:latin typeface="DM Sans"/>
              </a:rPr>
              <a:t>sale</a:t>
            </a:r>
            <a:r>
              <a:rPr lang="en-US" sz="1662">
                <a:solidFill>
                  <a:srgbClr val="FFFFFF"/>
                </a:solidFill>
                <a:latin typeface="DM Sans"/>
              </a:rPr>
              <a:t> </a:t>
            </a:r>
            <a:r>
              <a:rPr lang="en-US" sz="1662">
                <a:solidFill>
                  <a:srgbClr val="000000"/>
                </a:solidFill>
                <a:latin typeface="DM Sans"/>
              </a:rPr>
              <a:t>of</a:t>
            </a:r>
            <a:r>
              <a:rPr lang="en-US" sz="1662">
                <a:solidFill>
                  <a:srgbClr val="FFFFFF"/>
                </a:solidFill>
                <a:latin typeface="DM Sans"/>
              </a:rPr>
              <a:t> </a:t>
            </a:r>
            <a:r>
              <a:rPr lang="en-US" sz="1662">
                <a:solidFill>
                  <a:srgbClr val="000000"/>
                </a:solidFill>
                <a:latin typeface="DM Sans"/>
              </a:rPr>
              <a:t>pre-owned</a:t>
            </a:r>
            <a:r>
              <a:rPr lang="en-US" sz="1662">
                <a:solidFill>
                  <a:srgbClr val="FFFFFF"/>
                </a:solidFill>
                <a:latin typeface="DM Sans"/>
              </a:rPr>
              <a:t> </a:t>
            </a:r>
            <a:r>
              <a:rPr lang="en-US" sz="1662">
                <a:solidFill>
                  <a:srgbClr val="000000"/>
                </a:solidFill>
                <a:latin typeface="DM Sans"/>
              </a:rPr>
              <a:t>products.</a:t>
            </a:r>
          </a:p>
        </p:txBody>
      </p:sp>
      <p:sp>
        <p:nvSpPr>
          <p:cNvPr id="11" name="TextBox 11"/>
          <p:cNvSpPr txBox="1"/>
          <p:nvPr/>
        </p:nvSpPr>
        <p:spPr>
          <a:xfrm>
            <a:off x="9103988" y="3962266"/>
            <a:ext cx="8302126" cy="1361655"/>
          </a:xfrm>
          <a:prstGeom prst="rect">
            <a:avLst/>
          </a:prstGeom>
        </p:spPr>
        <p:txBody>
          <a:bodyPr lIns="0" tIns="0" rIns="0" bIns="0" rtlCol="0" anchor="t">
            <a:spAutoFit/>
          </a:bodyPr>
          <a:lstStyle/>
          <a:p>
            <a:pPr algn="just">
              <a:lnSpc>
                <a:spcPts val="2719"/>
              </a:lnSpc>
            </a:pPr>
            <a:r>
              <a:rPr lang="en-US" sz="1662">
                <a:solidFill>
                  <a:srgbClr val="000000"/>
                </a:solidFill>
                <a:latin typeface="DM Sans Bold"/>
              </a:rPr>
              <a:t>Subscription-Based</a:t>
            </a:r>
            <a:r>
              <a:rPr lang="en-US" sz="1662">
                <a:solidFill>
                  <a:srgbClr val="FFFFFF"/>
                </a:solidFill>
                <a:latin typeface="DM Sans Bold"/>
              </a:rPr>
              <a:t> </a:t>
            </a:r>
            <a:r>
              <a:rPr lang="en-US" sz="1662">
                <a:solidFill>
                  <a:srgbClr val="000000"/>
                </a:solidFill>
                <a:latin typeface="DM Sans Bold"/>
              </a:rPr>
              <a:t>Model:</a:t>
            </a:r>
            <a:r>
              <a:rPr lang="en-US" sz="1662">
                <a:solidFill>
                  <a:srgbClr val="FFFFFF"/>
                </a:solidFill>
                <a:latin typeface="DM Sans"/>
              </a:rPr>
              <a:t> </a:t>
            </a:r>
            <a:r>
              <a:rPr lang="en-US" sz="1662">
                <a:solidFill>
                  <a:srgbClr val="000000"/>
                </a:solidFill>
                <a:latin typeface="DM Sans"/>
              </a:rPr>
              <a:t>Flipkart</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introduce</a:t>
            </a:r>
            <a:r>
              <a:rPr lang="en-US" sz="1662">
                <a:solidFill>
                  <a:srgbClr val="FFFFFF"/>
                </a:solidFill>
                <a:latin typeface="DM Sans"/>
              </a:rPr>
              <a:t> </a:t>
            </a:r>
            <a:r>
              <a:rPr lang="en-US" sz="1662">
                <a:solidFill>
                  <a:srgbClr val="000000"/>
                </a:solidFill>
                <a:latin typeface="DM Sans"/>
              </a:rPr>
              <a:t>a</a:t>
            </a:r>
            <a:r>
              <a:rPr lang="en-US" sz="1662">
                <a:solidFill>
                  <a:srgbClr val="FFFFFF"/>
                </a:solidFill>
                <a:latin typeface="DM Sans"/>
              </a:rPr>
              <a:t> </a:t>
            </a:r>
            <a:r>
              <a:rPr lang="en-US" sz="1662">
                <a:solidFill>
                  <a:srgbClr val="000000"/>
                </a:solidFill>
                <a:latin typeface="DM Sans"/>
              </a:rPr>
              <a:t>subscription-based</a:t>
            </a:r>
            <a:r>
              <a:rPr lang="en-US" sz="1662">
                <a:solidFill>
                  <a:srgbClr val="FFFFFF"/>
                </a:solidFill>
                <a:latin typeface="DM Sans"/>
              </a:rPr>
              <a:t> </a:t>
            </a:r>
            <a:r>
              <a:rPr lang="en-US" sz="1662">
                <a:solidFill>
                  <a:srgbClr val="000000"/>
                </a:solidFill>
                <a:latin typeface="DM Sans"/>
              </a:rPr>
              <a:t>model</a:t>
            </a:r>
            <a:r>
              <a:rPr lang="en-US" sz="1662">
                <a:solidFill>
                  <a:srgbClr val="FFFFFF"/>
                </a:solidFill>
                <a:latin typeface="DM Sans"/>
              </a:rPr>
              <a:t> </a:t>
            </a:r>
            <a:r>
              <a:rPr lang="en-US" sz="1662">
                <a:solidFill>
                  <a:srgbClr val="000000"/>
                </a:solidFill>
                <a:latin typeface="DM Sans"/>
              </a:rPr>
              <a:t>for</a:t>
            </a:r>
            <a:r>
              <a:rPr lang="en-US" sz="1662">
                <a:solidFill>
                  <a:srgbClr val="FFFFFF"/>
                </a:solidFill>
                <a:latin typeface="DM Sans"/>
              </a:rPr>
              <a:t> </a:t>
            </a:r>
            <a:r>
              <a:rPr lang="en-US" sz="1662">
                <a:solidFill>
                  <a:srgbClr val="000000"/>
                </a:solidFill>
                <a:latin typeface="DM Sans"/>
              </a:rPr>
              <a:t>pre- owned</a:t>
            </a:r>
            <a:r>
              <a:rPr lang="en-US" sz="1662">
                <a:solidFill>
                  <a:srgbClr val="FFFFFF"/>
                </a:solidFill>
                <a:latin typeface="DM Sans"/>
              </a:rPr>
              <a:t> </a:t>
            </a:r>
            <a:r>
              <a:rPr lang="en-US" sz="1662">
                <a:solidFill>
                  <a:srgbClr val="000000"/>
                </a:solidFill>
                <a:latin typeface="DM Sans"/>
              </a:rPr>
              <a:t>products</a:t>
            </a:r>
            <a:r>
              <a:rPr lang="en-US" sz="1662">
                <a:solidFill>
                  <a:srgbClr val="FFFFFF"/>
                </a:solidFill>
                <a:latin typeface="DM Sans"/>
              </a:rPr>
              <a:t> </a:t>
            </a:r>
            <a:r>
              <a:rPr lang="en-US" sz="1662">
                <a:solidFill>
                  <a:srgbClr val="000000"/>
                </a:solidFill>
                <a:latin typeface="DM Sans"/>
              </a:rPr>
              <a:t>where</a:t>
            </a:r>
            <a:r>
              <a:rPr lang="en-US" sz="1662">
                <a:solidFill>
                  <a:srgbClr val="FFFFFF"/>
                </a:solidFill>
                <a:latin typeface="DM Sans"/>
              </a:rPr>
              <a:t> </a:t>
            </a:r>
            <a:r>
              <a:rPr lang="en-US" sz="1662">
                <a:solidFill>
                  <a:srgbClr val="000000"/>
                </a:solidFill>
                <a:latin typeface="DM Sans"/>
              </a:rPr>
              <a:t>customers</a:t>
            </a:r>
            <a:r>
              <a:rPr lang="en-US" sz="1662">
                <a:solidFill>
                  <a:srgbClr val="FFFFFF"/>
                </a:solidFill>
                <a:latin typeface="DM Sans"/>
              </a:rPr>
              <a:t> </a:t>
            </a:r>
            <a:r>
              <a:rPr lang="en-US" sz="1662">
                <a:solidFill>
                  <a:srgbClr val="000000"/>
                </a:solidFill>
                <a:latin typeface="DM Sans"/>
              </a:rPr>
              <a:t>pay</a:t>
            </a:r>
            <a:r>
              <a:rPr lang="en-US" sz="1662">
                <a:solidFill>
                  <a:srgbClr val="FFFFFF"/>
                </a:solidFill>
                <a:latin typeface="DM Sans"/>
              </a:rPr>
              <a:t> </a:t>
            </a:r>
            <a:r>
              <a:rPr lang="en-US" sz="1662">
                <a:solidFill>
                  <a:srgbClr val="000000"/>
                </a:solidFill>
                <a:latin typeface="DM Sans"/>
              </a:rPr>
              <a:t>a</a:t>
            </a:r>
            <a:r>
              <a:rPr lang="en-US" sz="1662">
                <a:solidFill>
                  <a:srgbClr val="FFFFFF"/>
                </a:solidFill>
                <a:latin typeface="DM Sans"/>
              </a:rPr>
              <a:t> </a:t>
            </a:r>
            <a:r>
              <a:rPr lang="en-US" sz="1662">
                <a:solidFill>
                  <a:srgbClr val="000000"/>
                </a:solidFill>
                <a:latin typeface="DM Sans"/>
              </a:rPr>
              <a:t>monthly</a:t>
            </a:r>
            <a:r>
              <a:rPr lang="en-US" sz="1662">
                <a:solidFill>
                  <a:srgbClr val="FFFFFF"/>
                </a:solidFill>
                <a:latin typeface="DM Sans"/>
              </a:rPr>
              <a:t> </a:t>
            </a:r>
            <a:r>
              <a:rPr lang="en-US" sz="1662">
                <a:solidFill>
                  <a:srgbClr val="000000"/>
                </a:solidFill>
                <a:latin typeface="DM Sans"/>
              </a:rPr>
              <a:t>fee</a:t>
            </a:r>
            <a:r>
              <a:rPr lang="en-US" sz="1662">
                <a:solidFill>
                  <a:srgbClr val="FFFFFF"/>
                </a:solidFill>
                <a:latin typeface="DM Sans"/>
              </a:rPr>
              <a:t> </a:t>
            </a:r>
            <a:r>
              <a:rPr lang="en-US" sz="1662">
                <a:solidFill>
                  <a:srgbClr val="000000"/>
                </a:solidFill>
                <a:latin typeface="DM Sans"/>
              </a:rPr>
              <a:t>to</a:t>
            </a:r>
            <a:r>
              <a:rPr lang="en-US" sz="1662">
                <a:solidFill>
                  <a:srgbClr val="FFFFFF"/>
                </a:solidFill>
                <a:latin typeface="DM Sans"/>
              </a:rPr>
              <a:t> </a:t>
            </a:r>
            <a:r>
              <a:rPr lang="en-US" sz="1662">
                <a:solidFill>
                  <a:srgbClr val="000000"/>
                </a:solidFill>
                <a:latin typeface="DM Sans"/>
              </a:rPr>
              <a:t>access</a:t>
            </a:r>
            <a:r>
              <a:rPr lang="en-US" sz="1662">
                <a:solidFill>
                  <a:srgbClr val="FFFFFF"/>
                </a:solidFill>
                <a:latin typeface="DM Sans"/>
              </a:rPr>
              <a:t> </a:t>
            </a:r>
            <a:r>
              <a:rPr lang="en-US" sz="1662">
                <a:solidFill>
                  <a:srgbClr val="000000"/>
                </a:solidFill>
                <a:latin typeface="DM Sans"/>
              </a:rPr>
              <a:t>exclusive</a:t>
            </a:r>
            <a:r>
              <a:rPr lang="en-US" sz="1662">
                <a:solidFill>
                  <a:srgbClr val="FFFFFF"/>
                </a:solidFill>
                <a:latin typeface="DM Sans"/>
              </a:rPr>
              <a:t> </a:t>
            </a:r>
            <a:r>
              <a:rPr lang="en-US" sz="1662">
                <a:solidFill>
                  <a:srgbClr val="000000"/>
                </a:solidFill>
                <a:latin typeface="DM Sans"/>
              </a:rPr>
              <a:t>deals,</a:t>
            </a:r>
            <a:r>
              <a:rPr lang="en-US" sz="1662">
                <a:solidFill>
                  <a:srgbClr val="FFFFFF"/>
                </a:solidFill>
                <a:latin typeface="DM Sans"/>
              </a:rPr>
              <a:t> </a:t>
            </a:r>
            <a:r>
              <a:rPr lang="en-US" sz="1662">
                <a:solidFill>
                  <a:srgbClr val="000000"/>
                </a:solidFill>
                <a:latin typeface="DM Sans"/>
              </a:rPr>
              <a:t>discounts, and</a:t>
            </a:r>
            <a:r>
              <a:rPr lang="en-US" sz="1662">
                <a:solidFill>
                  <a:srgbClr val="FFFFFF"/>
                </a:solidFill>
                <a:latin typeface="DM Sans"/>
              </a:rPr>
              <a:t> </a:t>
            </a:r>
            <a:r>
              <a:rPr lang="en-US" sz="1662">
                <a:solidFill>
                  <a:srgbClr val="000000"/>
                </a:solidFill>
                <a:latin typeface="DM Sans"/>
              </a:rPr>
              <a:t>personalized</a:t>
            </a:r>
            <a:r>
              <a:rPr lang="en-US" sz="1662">
                <a:solidFill>
                  <a:srgbClr val="FFFFFF"/>
                </a:solidFill>
                <a:latin typeface="DM Sans"/>
              </a:rPr>
              <a:t> </a:t>
            </a:r>
            <a:r>
              <a:rPr lang="en-US" sz="1662">
                <a:solidFill>
                  <a:srgbClr val="000000"/>
                </a:solidFill>
                <a:latin typeface="DM Sans"/>
              </a:rPr>
              <a:t>recommendations.</a:t>
            </a:r>
            <a:r>
              <a:rPr lang="en-US" sz="1662">
                <a:solidFill>
                  <a:srgbClr val="FFFFFF"/>
                </a:solidFill>
                <a:latin typeface="DM Sans"/>
              </a:rPr>
              <a:t> </a:t>
            </a:r>
            <a:r>
              <a:rPr lang="en-US" sz="1662">
                <a:solidFill>
                  <a:srgbClr val="000000"/>
                </a:solidFill>
                <a:latin typeface="DM Sans"/>
              </a:rPr>
              <a:t>This</a:t>
            </a:r>
            <a:r>
              <a:rPr lang="en-US" sz="1662">
                <a:solidFill>
                  <a:srgbClr val="FFFFFF"/>
                </a:solidFill>
                <a:latin typeface="DM Sans"/>
              </a:rPr>
              <a:t> </a:t>
            </a:r>
            <a:r>
              <a:rPr lang="en-US" sz="1662">
                <a:solidFill>
                  <a:srgbClr val="000000"/>
                </a:solidFill>
                <a:latin typeface="DM Sans"/>
              </a:rPr>
              <a:t>can</a:t>
            </a:r>
            <a:r>
              <a:rPr lang="en-US" sz="1662">
                <a:solidFill>
                  <a:srgbClr val="FFFFFF"/>
                </a:solidFill>
                <a:latin typeface="DM Sans"/>
              </a:rPr>
              <a:t> </a:t>
            </a:r>
            <a:r>
              <a:rPr lang="en-US" sz="1662">
                <a:solidFill>
                  <a:srgbClr val="000000"/>
                </a:solidFill>
                <a:latin typeface="DM Sans"/>
              </a:rPr>
              <a:t>help</a:t>
            </a:r>
            <a:r>
              <a:rPr lang="en-US" sz="1662">
                <a:solidFill>
                  <a:srgbClr val="FFFFFF"/>
                </a:solidFill>
                <a:latin typeface="DM Sans"/>
              </a:rPr>
              <a:t> </a:t>
            </a:r>
            <a:r>
              <a:rPr lang="en-US" sz="1662">
                <a:solidFill>
                  <a:srgbClr val="000000"/>
                </a:solidFill>
                <a:latin typeface="DM Sans"/>
              </a:rPr>
              <a:t>generate</a:t>
            </a:r>
            <a:r>
              <a:rPr lang="en-US" sz="1662">
                <a:solidFill>
                  <a:srgbClr val="FFFFFF"/>
                </a:solidFill>
                <a:latin typeface="DM Sans"/>
              </a:rPr>
              <a:t> </a:t>
            </a:r>
            <a:r>
              <a:rPr lang="en-US" sz="1662">
                <a:solidFill>
                  <a:srgbClr val="000000"/>
                </a:solidFill>
                <a:latin typeface="DM Sans"/>
              </a:rPr>
              <a:t>recurring</a:t>
            </a:r>
            <a:r>
              <a:rPr lang="en-US" sz="1662">
                <a:solidFill>
                  <a:srgbClr val="FFFFFF"/>
                </a:solidFill>
                <a:latin typeface="DM Sans"/>
              </a:rPr>
              <a:t> </a:t>
            </a:r>
            <a:r>
              <a:rPr lang="en-US" sz="1662">
                <a:solidFill>
                  <a:srgbClr val="000000"/>
                </a:solidFill>
                <a:latin typeface="DM Sans"/>
              </a:rPr>
              <a:t>revenue</a:t>
            </a:r>
            <a:r>
              <a:rPr lang="en-US" sz="1662">
                <a:solidFill>
                  <a:srgbClr val="FFFFFF"/>
                </a:solidFill>
                <a:latin typeface="DM Sans"/>
              </a:rPr>
              <a:t> </a:t>
            </a:r>
            <a:r>
              <a:rPr lang="en-US" sz="1662">
                <a:solidFill>
                  <a:srgbClr val="000000"/>
                </a:solidFill>
                <a:latin typeface="DM Sans"/>
              </a:rPr>
              <a:t>for</a:t>
            </a:r>
            <a:r>
              <a:rPr lang="en-US" sz="1662">
                <a:solidFill>
                  <a:srgbClr val="FFFFFF"/>
                </a:solidFill>
                <a:latin typeface="DM Sans"/>
              </a:rPr>
              <a:t> </a:t>
            </a:r>
            <a:r>
              <a:rPr lang="en-US" sz="1662">
                <a:solidFill>
                  <a:srgbClr val="000000"/>
                </a:solidFill>
                <a:latin typeface="DM Sans"/>
              </a:rPr>
              <a:t>Flipkart and</a:t>
            </a:r>
            <a:r>
              <a:rPr lang="en-US" sz="1662">
                <a:solidFill>
                  <a:srgbClr val="FFFFFF"/>
                </a:solidFill>
                <a:latin typeface="DM Sans"/>
              </a:rPr>
              <a:t> </a:t>
            </a:r>
            <a:r>
              <a:rPr lang="en-US" sz="1662">
                <a:solidFill>
                  <a:srgbClr val="000000"/>
                </a:solidFill>
                <a:latin typeface="DM Sans"/>
              </a:rPr>
              <a:t>incentivize</a:t>
            </a:r>
            <a:r>
              <a:rPr lang="en-US" sz="1662">
                <a:solidFill>
                  <a:srgbClr val="FFFFFF"/>
                </a:solidFill>
                <a:latin typeface="DM Sans"/>
              </a:rPr>
              <a:t> </a:t>
            </a:r>
            <a:r>
              <a:rPr lang="en-US" sz="1662">
                <a:solidFill>
                  <a:srgbClr val="000000"/>
                </a:solidFill>
                <a:latin typeface="DM Sans"/>
              </a:rPr>
              <a:t>customers</a:t>
            </a:r>
            <a:r>
              <a:rPr lang="en-US" sz="1662">
                <a:solidFill>
                  <a:srgbClr val="FFFFFF"/>
                </a:solidFill>
                <a:latin typeface="DM Sans"/>
              </a:rPr>
              <a:t> </a:t>
            </a:r>
            <a:r>
              <a:rPr lang="en-US" sz="1662">
                <a:solidFill>
                  <a:srgbClr val="000000"/>
                </a:solidFill>
                <a:latin typeface="DM Sans"/>
              </a:rPr>
              <a:t>to</a:t>
            </a:r>
            <a:r>
              <a:rPr lang="en-US" sz="1662">
                <a:solidFill>
                  <a:srgbClr val="FFFFFF"/>
                </a:solidFill>
                <a:latin typeface="DM Sans"/>
              </a:rPr>
              <a:t> </a:t>
            </a:r>
            <a:r>
              <a:rPr lang="en-US" sz="1662">
                <a:solidFill>
                  <a:srgbClr val="000000"/>
                </a:solidFill>
                <a:latin typeface="DM Sans"/>
              </a:rPr>
              <a:t>purchase</a:t>
            </a:r>
            <a:r>
              <a:rPr lang="en-US" sz="1662">
                <a:solidFill>
                  <a:srgbClr val="FFFFFF"/>
                </a:solidFill>
                <a:latin typeface="DM Sans"/>
              </a:rPr>
              <a:t> </a:t>
            </a:r>
            <a:r>
              <a:rPr lang="en-US" sz="1662">
                <a:solidFill>
                  <a:srgbClr val="000000"/>
                </a:solidFill>
                <a:latin typeface="DM Sans"/>
              </a:rPr>
              <a:t>more</a:t>
            </a:r>
            <a:r>
              <a:rPr lang="en-US" sz="1662">
                <a:solidFill>
                  <a:srgbClr val="FFFFFF"/>
                </a:solidFill>
                <a:latin typeface="DM Sans"/>
              </a:rPr>
              <a:t> </a:t>
            </a:r>
            <a:r>
              <a:rPr lang="en-US" sz="1662">
                <a:solidFill>
                  <a:srgbClr val="000000"/>
                </a:solidFill>
                <a:latin typeface="DM Sans"/>
              </a:rPr>
              <a:t>pre-owned</a:t>
            </a:r>
            <a:r>
              <a:rPr lang="en-US" sz="1662">
                <a:solidFill>
                  <a:srgbClr val="FFFFFF"/>
                </a:solidFill>
                <a:latin typeface="DM Sans"/>
              </a:rPr>
              <a:t> </a:t>
            </a:r>
            <a:r>
              <a:rPr lang="en-US" sz="1662">
                <a:solidFill>
                  <a:srgbClr val="000000"/>
                </a:solidFill>
                <a:latin typeface="DM Sans"/>
              </a:rPr>
              <a:t>products.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19679" y="1543109"/>
            <a:ext cx="15648642" cy="5741098"/>
          </a:xfrm>
          <a:custGeom>
            <a:avLst/>
            <a:gdLst/>
            <a:ahLst/>
            <a:cxnLst/>
            <a:rect l="l" t="t" r="r" b="b"/>
            <a:pathLst>
              <a:path w="15648642" h="5741098">
                <a:moveTo>
                  <a:pt x="0" y="0"/>
                </a:moveTo>
                <a:lnTo>
                  <a:pt x="15648642" y="0"/>
                </a:lnTo>
                <a:lnTo>
                  <a:pt x="15648642" y="5741099"/>
                </a:lnTo>
                <a:lnTo>
                  <a:pt x="0" y="57410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3291451" y="7284208"/>
            <a:ext cx="4996549" cy="3002792"/>
          </a:xfrm>
          <a:custGeom>
            <a:avLst/>
            <a:gdLst/>
            <a:ahLst/>
            <a:cxnLst/>
            <a:rect l="l" t="t" r="r" b="b"/>
            <a:pathLst>
              <a:path w="4996549" h="3002792">
                <a:moveTo>
                  <a:pt x="0" y="0"/>
                </a:moveTo>
                <a:lnTo>
                  <a:pt x="4996549" y="0"/>
                </a:lnTo>
                <a:lnTo>
                  <a:pt x="4996549" y="3002792"/>
                </a:lnTo>
                <a:lnTo>
                  <a:pt x="0" y="3002792"/>
                </a:lnTo>
                <a:lnTo>
                  <a:pt x="0" y="0"/>
                </a:lnTo>
                <a:close/>
              </a:path>
            </a:pathLst>
          </a:custGeom>
          <a:blipFill>
            <a:blip r:embed="rId4"/>
            <a:stretch>
              <a:fillRect t="-29283" r="-2989" b="-19522"/>
            </a:stretch>
          </a:blipFill>
        </p:spPr>
        <p:txBody>
          <a:bodyPr/>
          <a:lstStyle/>
          <a:p>
            <a:endParaRPr lang="en-IN"/>
          </a:p>
        </p:txBody>
      </p:sp>
      <p:sp>
        <p:nvSpPr>
          <p:cNvPr id="7" name="Freeform 7"/>
          <p:cNvSpPr/>
          <p:nvPr/>
        </p:nvSpPr>
        <p:spPr>
          <a:xfrm>
            <a:off x="16046722" y="2943101"/>
            <a:ext cx="663412" cy="980851"/>
          </a:xfrm>
          <a:custGeom>
            <a:avLst/>
            <a:gdLst/>
            <a:ahLst/>
            <a:cxnLst/>
            <a:rect l="l" t="t" r="r" b="b"/>
            <a:pathLst>
              <a:path w="663412" h="980851">
                <a:moveTo>
                  <a:pt x="0" y="0"/>
                </a:moveTo>
                <a:lnTo>
                  <a:pt x="663412" y="0"/>
                </a:lnTo>
                <a:lnTo>
                  <a:pt x="663412" y="980851"/>
                </a:lnTo>
                <a:lnTo>
                  <a:pt x="0" y="9808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8" name="Group 8"/>
          <p:cNvGrpSpPr/>
          <p:nvPr/>
        </p:nvGrpSpPr>
        <p:grpSpPr>
          <a:xfrm>
            <a:off x="16046722" y="5332364"/>
            <a:ext cx="663412" cy="847725"/>
            <a:chOff x="0" y="0"/>
            <a:chExt cx="174726" cy="223269"/>
          </a:xfrm>
        </p:grpSpPr>
        <p:sp>
          <p:nvSpPr>
            <p:cNvPr id="9" name="Freeform 9"/>
            <p:cNvSpPr/>
            <p:nvPr/>
          </p:nvSpPr>
          <p:spPr>
            <a:xfrm>
              <a:off x="0" y="0"/>
              <a:ext cx="174726" cy="223269"/>
            </a:xfrm>
            <a:custGeom>
              <a:avLst/>
              <a:gdLst/>
              <a:ahLst/>
              <a:cxnLst/>
              <a:rect l="l" t="t" r="r" b="b"/>
              <a:pathLst>
                <a:path w="174726" h="223269">
                  <a:moveTo>
                    <a:pt x="0" y="0"/>
                  </a:moveTo>
                  <a:lnTo>
                    <a:pt x="174726" y="0"/>
                  </a:lnTo>
                  <a:lnTo>
                    <a:pt x="174726" y="223269"/>
                  </a:lnTo>
                  <a:lnTo>
                    <a:pt x="0" y="223269"/>
                  </a:lnTo>
                  <a:close/>
                </a:path>
              </a:pathLst>
            </a:custGeom>
            <a:solidFill>
              <a:srgbClr val="EEEEEE"/>
            </a:solidFill>
          </p:spPr>
          <p:txBody>
            <a:bodyPr/>
            <a:lstStyle/>
            <a:p>
              <a:endParaRPr lang="en-IN"/>
            </a:p>
          </p:txBody>
        </p:sp>
        <p:sp>
          <p:nvSpPr>
            <p:cNvPr id="10" name="TextBox 10"/>
            <p:cNvSpPr txBox="1"/>
            <p:nvPr/>
          </p:nvSpPr>
          <p:spPr>
            <a:xfrm>
              <a:off x="0" y="-38100"/>
              <a:ext cx="174726" cy="261369"/>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a:t>
            </a:r>
            <a:r>
              <a:rPr lang="en-US" sz="2199">
                <a:solidFill>
                  <a:srgbClr val="2873F0"/>
                </a:solidFill>
                <a:latin typeface="Poppins Bold"/>
              </a:rPr>
              <a:t> </a:t>
            </a:r>
            <a:r>
              <a:rPr lang="en-US" sz="2199">
                <a:solidFill>
                  <a:srgbClr val="000000"/>
                </a:solidFill>
                <a:latin typeface="Poppins Bold"/>
              </a:rPr>
              <a:t>SOLUTIONS   </a:t>
            </a:r>
            <a:r>
              <a:rPr lang="en-US" sz="2199">
                <a:solidFill>
                  <a:srgbClr val="2873F0"/>
                </a:solidFill>
                <a:latin typeface="Poppins Bold"/>
              </a:rPr>
              <a:t>PRIORITIZATION</a:t>
            </a:r>
            <a:r>
              <a:rPr lang="en-US" sz="2199">
                <a:solidFill>
                  <a:srgbClr val="000000"/>
                </a:solidFill>
                <a:latin typeface="Poppins Bold"/>
              </a:rPr>
              <a:t>   METRICS   GTM STRATEGY </a:t>
            </a:r>
          </a:p>
        </p:txBody>
      </p:sp>
      <p:sp>
        <p:nvSpPr>
          <p:cNvPr id="12" name="TextBox 12"/>
          <p:cNvSpPr txBox="1"/>
          <p:nvPr/>
        </p:nvSpPr>
        <p:spPr>
          <a:xfrm>
            <a:off x="1955806" y="5531808"/>
            <a:ext cx="2291782" cy="348920"/>
          </a:xfrm>
          <a:prstGeom prst="rect">
            <a:avLst/>
          </a:prstGeom>
        </p:spPr>
        <p:txBody>
          <a:bodyPr lIns="0" tIns="0" rIns="0" bIns="0" rtlCol="0" anchor="t">
            <a:spAutoFit/>
          </a:bodyPr>
          <a:lstStyle/>
          <a:p>
            <a:pPr algn="l">
              <a:lnSpc>
                <a:spcPts val="2818"/>
              </a:lnSpc>
            </a:pPr>
            <a:r>
              <a:rPr lang="en-US" sz="2013">
                <a:solidFill>
                  <a:srgbClr val="000000"/>
                </a:solidFill>
                <a:latin typeface="Canva Sans Bold"/>
              </a:rPr>
              <a:t>Price Comparison</a:t>
            </a:r>
          </a:p>
        </p:txBody>
      </p:sp>
      <p:sp>
        <p:nvSpPr>
          <p:cNvPr id="13" name="TextBox 13"/>
          <p:cNvSpPr txBox="1"/>
          <p:nvPr/>
        </p:nvSpPr>
        <p:spPr>
          <a:xfrm>
            <a:off x="2573055" y="1998985"/>
            <a:ext cx="1057285" cy="364750"/>
          </a:xfrm>
          <a:prstGeom prst="rect">
            <a:avLst/>
          </a:prstGeom>
        </p:spPr>
        <p:txBody>
          <a:bodyPr lIns="0" tIns="0" rIns="0" bIns="0" rtlCol="0" anchor="t">
            <a:spAutoFit/>
          </a:bodyPr>
          <a:lstStyle/>
          <a:p>
            <a:pPr algn="l">
              <a:lnSpc>
                <a:spcPts val="2818"/>
              </a:lnSpc>
            </a:pPr>
            <a:r>
              <a:rPr lang="en-US" sz="2013">
                <a:solidFill>
                  <a:srgbClr val="FFFFFF"/>
                </a:solidFill>
                <a:latin typeface="Canva Sans Bold"/>
              </a:rPr>
              <a:t>Solution</a:t>
            </a:r>
          </a:p>
        </p:txBody>
      </p:sp>
      <p:sp>
        <p:nvSpPr>
          <p:cNvPr id="14" name="TextBox 14"/>
          <p:cNvSpPr txBox="1"/>
          <p:nvPr/>
        </p:nvSpPr>
        <p:spPr>
          <a:xfrm>
            <a:off x="1442971" y="4321501"/>
            <a:ext cx="3317453" cy="697188"/>
          </a:xfrm>
          <a:prstGeom prst="rect">
            <a:avLst/>
          </a:prstGeom>
        </p:spPr>
        <p:txBody>
          <a:bodyPr lIns="0" tIns="0" rIns="0" bIns="0" rtlCol="0" anchor="t">
            <a:spAutoFit/>
          </a:bodyPr>
          <a:lstStyle/>
          <a:p>
            <a:pPr algn="ctr">
              <a:lnSpc>
                <a:spcPts val="2775"/>
              </a:lnSpc>
            </a:pPr>
            <a:r>
              <a:rPr lang="en-US" sz="2013">
                <a:solidFill>
                  <a:srgbClr val="000000"/>
                </a:solidFill>
                <a:latin typeface="Canva Sans Bold"/>
              </a:rPr>
              <a:t>Integrating Sell-Back Program</a:t>
            </a:r>
          </a:p>
        </p:txBody>
      </p:sp>
      <p:sp>
        <p:nvSpPr>
          <p:cNvPr id="15" name="TextBox 15"/>
          <p:cNvSpPr txBox="1"/>
          <p:nvPr/>
        </p:nvSpPr>
        <p:spPr>
          <a:xfrm>
            <a:off x="1732759" y="6395077"/>
            <a:ext cx="3027664" cy="701345"/>
          </a:xfrm>
          <a:prstGeom prst="rect">
            <a:avLst/>
          </a:prstGeom>
        </p:spPr>
        <p:txBody>
          <a:bodyPr lIns="0" tIns="0" rIns="0" bIns="0" rtlCol="0" anchor="t">
            <a:spAutoFit/>
          </a:bodyPr>
          <a:lstStyle/>
          <a:p>
            <a:pPr algn="l">
              <a:lnSpc>
                <a:spcPts val="2818"/>
              </a:lnSpc>
            </a:pPr>
            <a:r>
              <a:rPr lang="en-US" sz="2013">
                <a:solidFill>
                  <a:srgbClr val="000000"/>
                </a:solidFill>
                <a:latin typeface="Canva Sans Bold"/>
              </a:rPr>
              <a:t>Social Impact Score &amp; Authentication Badge</a:t>
            </a:r>
          </a:p>
        </p:txBody>
      </p:sp>
      <p:sp>
        <p:nvSpPr>
          <p:cNvPr id="16" name="TextBox 16"/>
          <p:cNvSpPr txBox="1"/>
          <p:nvPr/>
        </p:nvSpPr>
        <p:spPr>
          <a:xfrm>
            <a:off x="1971613" y="3259937"/>
            <a:ext cx="3317453" cy="344763"/>
          </a:xfrm>
          <a:prstGeom prst="rect">
            <a:avLst/>
          </a:prstGeom>
        </p:spPr>
        <p:txBody>
          <a:bodyPr lIns="0" tIns="0" rIns="0" bIns="0" rtlCol="0" anchor="t">
            <a:spAutoFit/>
          </a:bodyPr>
          <a:lstStyle/>
          <a:p>
            <a:pPr algn="just">
              <a:lnSpc>
                <a:spcPts val="2775"/>
              </a:lnSpc>
            </a:pPr>
            <a:r>
              <a:rPr lang="en-US" sz="2013">
                <a:solidFill>
                  <a:srgbClr val="000000"/>
                </a:solidFill>
                <a:latin typeface="Canva Sans Bold"/>
              </a:rPr>
              <a:t>Tradesy By Flipkart</a:t>
            </a:r>
          </a:p>
        </p:txBody>
      </p:sp>
      <p:sp>
        <p:nvSpPr>
          <p:cNvPr id="17" name="TextBox 17"/>
          <p:cNvSpPr txBox="1"/>
          <p:nvPr/>
        </p:nvSpPr>
        <p:spPr>
          <a:xfrm>
            <a:off x="5505717" y="1998985"/>
            <a:ext cx="768429" cy="364750"/>
          </a:xfrm>
          <a:prstGeom prst="rect">
            <a:avLst/>
          </a:prstGeom>
        </p:spPr>
        <p:txBody>
          <a:bodyPr lIns="0" tIns="0" rIns="0" bIns="0" rtlCol="0" anchor="t">
            <a:spAutoFit/>
          </a:bodyPr>
          <a:lstStyle/>
          <a:p>
            <a:pPr algn="l">
              <a:lnSpc>
                <a:spcPts val="2818"/>
              </a:lnSpc>
            </a:pPr>
            <a:r>
              <a:rPr lang="en-US" sz="2013">
                <a:solidFill>
                  <a:srgbClr val="FFFFFF"/>
                </a:solidFill>
                <a:latin typeface="Canva Sans Bold"/>
              </a:rPr>
              <a:t>Reach</a:t>
            </a:r>
          </a:p>
        </p:txBody>
      </p:sp>
      <p:sp>
        <p:nvSpPr>
          <p:cNvPr id="18" name="TextBox 18"/>
          <p:cNvSpPr txBox="1"/>
          <p:nvPr/>
        </p:nvSpPr>
        <p:spPr>
          <a:xfrm>
            <a:off x="7475649" y="1827535"/>
            <a:ext cx="880453" cy="700411"/>
          </a:xfrm>
          <a:prstGeom prst="rect">
            <a:avLst/>
          </a:prstGeom>
        </p:spPr>
        <p:txBody>
          <a:bodyPr lIns="0" tIns="0" rIns="0" bIns="0" rtlCol="0" anchor="t">
            <a:spAutoFit/>
          </a:bodyPr>
          <a:lstStyle/>
          <a:p>
            <a:pPr algn="ctr">
              <a:lnSpc>
                <a:spcPts val="2775"/>
              </a:lnSpc>
            </a:pPr>
            <a:r>
              <a:rPr lang="en-US" sz="2013">
                <a:solidFill>
                  <a:srgbClr val="FFFFFF"/>
                </a:solidFill>
                <a:latin typeface="Canva Sans Bold"/>
              </a:rPr>
              <a:t>Impact </a:t>
            </a:r>
            <a:r>
              <a:rPr lang="en-US" sz="2013">
                <a:solidFill>
                  <a:srgbClr val="FFFFFF"/>
                </a:solidFill>
                <a:latin typeface="Canva Sans"/>
              </a:rPr>
              <a:t>(1-3)</a:t>
            </a:r>
          </a:p>
        </p:txBody>
      </p:sp>
      <p:sp>
        <p:nvSpPr>
          <p:cNvPr id="19" name="TextBox 19"/>
          <p:cNvSpPr txBox="1"/>
          <p:nvPr/>
        </p:nvSpPr>
        <p:spPr>
          <a:xfrm>
            <a:off x="9236716" y="1998985"/>
            <a:ext cx="1440837" cy="364750"/>
          </a:xfrm>
          <a:prstGeom prst="rect">
            <a:avLst/>
          </a:prstGeom>
        </p:spPr>
        <p:txBody>
          <a:bodyPr lIns="0" tIns="0" rIns="0" bIns="0" rtlCol="0" anchor="t">
            <a:spAutoFit/>
          </a:bodyPr>
          <a:lstStyle/>
          <a:p>
            <a:pPr algn="l">
              <a:lnSpc>
                <a:spcPts val="2818"/>
              </a:lnSpc>
            </a:pPr>
            <a:r>
              <a:rPr lang="en-US" sz="2013">
                <a:solidFill>
                  <a:srgbClr val="FFFFFF"/>
                </a:solidFill>
                <a:latin typeface="Canva Sans Bold"/>
              </a:rPr>
              <a:t>Confidence</a:t>
            </a:r>
          </a:p>
        </p:txBody>
      </p:sp>
      <p:sp>
        <p:nvSpPr>
          <p:cNvPr id="20" name="TextBox 20"/>
          <p:cNvSpPr txBox="1"/>
          <p:nvPr/>
        </p:nvSpPr>
        <p:spPr>
          <a:xfrm>
            <a:off x="11406457" y="1837529"/>
            <a:ext cx="1120621" cy="697188"/>
          </a:xfrm>
          <a:prstGeom prst="rect">
            <a:avLst/>
          </a:prstGeom>
        </p:spPr>
        <p:txBody>
          <a:bodyPr lIns="0" tIns="0" rIns="0" bIns="0" rtlCol="0" anchor="t">
            <a:spAutoFit/>
          </a:bodyPr>
          <a:lstStyle/>
          <a:p>
            <a:pPr algn="ctr">
              <a:lnSpc>
                <a:spcPts val="2775"/>
              </a:lnSpc>
            </a:pPr>
            <a:r>
              <a:rPr lang="en-US" sz="2013">
                <a:solidFill>
                  <a:srgbClr val="FFFFFF"/>
                </a:solidFill>
                <a:latin typeface="Canva Sans Bold"/>
              </a:rPr>
              <a:t>Effort </a:t>
            </a:r>
          </a:p>
          <a:p>
            <a:pPr algn="ctr">
              <a:lnSpc>
                <a:spcPts val="2775"/>
              </a:lnSpc>
            </a:pPr>
            <a:r>
              <a:rPr lang="en-US" sz="2013">
                <a:solidFill>
                  <a:srgbClr val="FFFFFF"/>
                </a:solidFill>
                <a:latin typeface="Canva Sans Bold"/>
              </a:rPr>
              <a:t>(1-3)</a:t>
            </a:r>
          </a:p>
        </p:txBody>
      </p:sp>
      <p:sp>
        <p:nvSpPr>
          <p:cNvPr id="21" name="TextBox 21"/>
          <p:cNvSpPr txBox="1"/>
          <p:nvPr/>
        </p:nvSpPr>
        <p:spPr>
          <a:xfrm>
            <a:off x="13541054" y="1998985"/>
            <a:ext cx="716147" cy="364750"/>
          </a:xfrm>
          <a:prstGeom prst="rect">
            <a:avLst/>
          </a:prstGeom>
        </p:spPr>
        <p:txBody>
          <a:bodyPr lIns="0" tIns="0" rIns="0" bIns="0" rtlCol="0" anchor="t">
            <a:spAutoFit/>
          </a:bodyPr>
          <a:lstStyle/>
          <a:p>
            <a:pPr algn="l">
              <a:lnSpc>
                <a:spcPts val="2818"/>
              </a:lnSpc>
            </a:pPr>
            <a:r>
              <a:rPr lang="en-US" sz="2013">
                <a:solidFill>
                  <a:srgbClr val="FFFFFF"/>
                </a:solidFill>
                <a:latin typeface="Canva Sans Bold"/>
              </a:rPr>
              <a:t>Score</a:t>
            </a:r>
          </a:p>
        </p:txBody>
      </p:sp>
      <p:sp>
        <p:nvSpPr>
          <p:cNvPr id="22" name="TextBox 22"/>
          <p:cNvSpPr txBox="1"/>
          <p:nvPr/>
        </p:nvSpPr>
        <p:spPr>
          <a:xfrm>
            <a:off x="15432948" y="1998985"/>
            <a:ext cx="945480" cy="364750"/>
          </a:xfrm>
          <a:prstGeom prst="rect">
            <a:avLst/>
          </a:prstGeom>
        </p:spPr>
        <p:txBody>
          <a:bodyPr lIns="0" tIns="0" rIns="0" bIns="0" rtlCol="0" anchor="t">
            <a:spAutoFit/>
          </a:bodyPr>
          <a:lstStyle/>
          <a:p>
            <a:pPr algn="l">
              <a:lnSpc>
                <a:spcPts val="2818"/>
              </a:lnSpc>
            </a:pPr>
            <a:r>
              <a:rPr lang="en-US" sz="2013">
                <a:solidFill>
                  <a:srgbClr val="FFFFFF"/>
                </a:solidFill>
                <a:latin typeface="Canva Sans Bold"/>
              </a:rPr>
              <a:t>Priority</a:t>
            </a:r>
          </a:p>
        </p:txBody>
      </p:sp>
      <p:sp>
        <p:nvSpPr>
          <p:cNvPr id="23" name="TextBox 23"/>
          <p:cNvSpPr txBox="1"/>
          <p:nvPr/>
        </p:nvSpPr>
        <p:spPr>
          <a:xfrm>
            <a:off x="5641296" y="4480695"/>
            <a:ext cx="497272"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80%</a:t>
            </a:r>
          </a:p>
        </p:txBody>
      </p:sp>
      <p:sp>
        <p:nvSpPr>
          <p:cNvPr id="24" name="TextBox 24"/>
          <p:cNvSpPr txBox="1"/>
          <p:nvPr/>
        </p:nvSpPr>
        <p:spPr>
          <a:xfrm>
            <a:off x="5641296" y="6578234"/>
            <a:ext cx="497272"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70%</a:t>
            </a:r>
          </a:p>
        </p:txBody>
      </p:sp>
      <p:sp>
        <p:nvSpPr>
          <p:cNvPr id="25" name="TextBox 25"/>
          <p:cNvSpPr txBox="1"/>
          <p:nvPr/>
        </p:nvSpPr>
        <p:spPr>
          <a:xfrm>
            <a:off x="5637428" y="5568584"/>
            <a:ext cx="504863"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90%</a:t>
            </a:r>
          </a:p>
        </p:txBody>
      </p:sp>
      <p:sp>
        <p:nvSpPr>
          <p:cNvPr id="26" name="TextBox 26"/>
          <p:cNvSpPr txBox="1"/>
          <p:nvPr/>
        </p:nvSpPr>
        <p:spPr>
          <a:xfrm>
            <a:off x="5571353" y="3292556"/>
            <a:ext cx="637242"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100%</a:t>
            </a:r>
          </a:p>
        </p:txBody>
      </p:sp>
      <p:sp>
        <p:nvSpPr>
          <p:cNvPr id="27" name="TextBox 27"/>
          <p:cNvSpPr txBox="1"/>
          <p:nvPr/>
        </p:nvSpPr>
        <p:spPr>
          <a:xfrm>
            <a:off x="7848314" y="3292556"/>
            <a:ext cx="135064"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3</a:t>
            </a:r>
          </a:p>
        </p:txBody>
      </p:sp>
      <p:sp>
        <p:nvSpPr>
          <p:cNvPr id="28" name="TextBox 28"/>
          <p:cNvSpPr txBox="1"/>
          <p:nvPr/>
        </p:nvSpPr>
        <p:spPr>
          <a:xfrm>
            <a:off x="7848314" y="4480695"/>
            <a:ext cx="135064"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3</a:t>
            </a:r>
          </a:p>
        </p:txBody>
      </p:sp>
      <p:sp>
        <p:nvSpPr>
          <p:cNvPr id="29" name="TextBox 29"/>
          <p:cNvSpPr txBox="1"/>
          <p:nvPr/>
        </p:nvSpPr>
        <p:spPr>
          <a:xfrm>
            <a:off x="7852181" y="5568584"/>
            <a:ext cx="127359"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2</a:t>
            </a:r>
          </a:p>
        </p:txBody>
      </p:sp>
      <p:sp>
        <p:nvSpPr>
          <p:cNvPr id="30" name="TextBox 30"/>
          <p:cNvSpPr txBox="1"/>
          <p:nvPr/>
        </p:nvSpPr>
        <p:spPr>
          <a:xfrm>
            <a:off x="7852181" y="6578234"/>
            <a:ext cx="127359"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1</a:t>
            </a:r>
          </a:p>
        </p:txBody>
      </p:sp>
      <p:sp>
        <p:nvSpPr>
          <p:cNvPr id="31" name="TextBox 31"/>
          <p:cNvSpPr txBox="1"/>
          <p:nvPr/>
        </p:nvSpPr>
        <p:spPr>
          <a:xfrm>
            <a:off x="9708499" y="5568584"/>
            <a:ext cx="497272"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80%</a:t>
            </a:r>
          </a:p>
        </p:txBody>
      </p:sp>
      <p:sp>
        <p:nvSpPr>
          <p:cNvPr id="32" name="TextBox 32"/>
          <p:cNvSpPr txBox="1"/>
          <p:nvPr/>
        </p:nvSpPr>
        <p:spPr>
          <a:xfrm>
            <a:off x="9708499" y="6578234"/>
            <a:ext cx="497272"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80%</a:t>
            </a:r>
          </a:p>
        </p:txBody>
      </p:sp>
      <p:sp>
        <p:nvSpPr>
          <p:cNvPr id="33" name="TextBox 33"/>
          <p:cNvSpPr txBox="1"/>
          <p:nvPr/>
        </p:nvSpPr>
        <p:spPr>
          <a:xfrm>
            <a:off x="9704632" y="3292556"/>
            <a:ext cx="504863"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90%</a:t>
            </a:r>
          </a:p>
        </p:txBody>
      </p:sp>
      <p:sp>
        <p:nvSpPr>
          <p:cNvPr id="34" name="TextBox 34"/>
          <p:cNvSpPr txBox="1"/>
          <p:nvPr/>
        </p:nvSpPr>
        <p:spPr>
          <a:xfrm>
            <a:off x="9704632" y="4480695"/>
            <a:ext cx="504863" cy="312144"/>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90%</a:t>
            </a:r>
          </a:p>
        </p:txBody>
      </p:sp>
      <p:sp>
        <p:nvSpPr>
          <p:cNvPr id="35" name="TextBox 35"/>
          <p:cNvSpPr txBox="1"/>
          <p:nvPr/>
        </p:nvSpPr>
        <p:spPr>
          <a:xfrm>
            <a:off x="11899249" y="6578234"/>
            <a:ext cx="135064"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2</a:t>
            </a:r>
          </a:p>
        </p:txBody>
      </p:sp>
      <p:sp>
        <p:nvSpPr>
          <p:cNvPr id="36" name="TextBox 36"/>
          <p:cNvSpPr txBox="1"/>
          <p:nvPr/>
        </p:nvSpPr>
        <p:spPr>
          <a:xfrm>
            <a:off x="11903116" y="4480695"/>
            <a:ext cx="127359"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3</a:t>
            </a:r>
          </a:p>
        </p:txBody>
      </p:sp>
      <p:sp>
        <p:nvSpPr>
          <p:cNvPr id="37" name="TextBox 37"/>
          <p:cNvSpPr txBox="1"/>
          <p:nvPr/>
        </p:nvSpPr>
        <p:spPr>
          <a:xfrm>
            <a:off x="11906545" y="5568584"/>
            <a:ext cx="120444"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2</a:t>
            </a:r>
          </a:p>
        </p:txBody>
      </p:sp>
      <p:sp>
        <p:nvSpPr>
          <p:cNvPr id="38" name="TextBox 38"/>
          <p:cNvSpPr txBox="1"/>
          <p:nvPr/>
        </p:nvSpPr>
        <p:spPr>
          <a:xfrm>
            <a:off x="11903116" y="3140156"/>
            <a:ext cx="127359" cy="293370"/>
          </a:xfrm>
          <a:prstGeom prst="rect">
            <a:avLst/>
          </a:prstGeom>
        </p:spPr>
        <p:txBody>
          <a:bodyPr lIns="0" tIns="0" rIns="0" bIns="0" rtlCol="0" anchor="t">
            <a:spAutoFit/>
          </a:bodyPr>
          <a:lstStyle/>
          <a:p>
            <a:pPr algn="l">
              <a:lnSpc>
                <a:spcPts val="2475"/>
              </a:lnSpc>
            </a:pPr>
            <a:r>
              <a:rPr lang="en-US" sz="1800">
                <a:solidFill>
                  <a:srgbClr val="000000"/>
                </a:solidFill>
                <a:latin typeface="Canva Sans Bold"/>
              </a:rPr>
              <a:t>3</a:t>
            </a:r>
          </a:p>
        </p:txBody>
      </p:sp>
      <p:sp>
        <p:nvSpPr>
          <p:cNvPr id="39" name="TextBox 39"/>
          <p:cNvSpPr txBox="1"/>
          <p:nvPr/>
        </p:nvSpPr>
        <p:spPr>
          <a:xfrm>
            <a:off x="13665032" y="5568584"/>
            <a:ext cx="467916" cy="611505"/>
          </a:xfrm>
          <a:prstGeom prst="rect">
            <a:avLst/>
          </a:prstGeom>
        </p:spPr>
        <p:txBody>
          <a:bodyPr lIns="0" tIns="0" rIns="0" bIns="0" rtlCol="0" anchor="t">
            <a:spAutoFit/>
          </a:bodyPr>
          <a:lstStyle/>
          <a:p>
            <a:pPr>
              <a:lnSpc>
                <a:spcPts val="2520"/>
              </a:lnSpc>
            </a:pPr>
            <a:r>
              <a:rPr lang="en-US" sz="1800">
                <a:solidFill>
                  <a:srgbClr val="000000"/>
                </a:solidFill>
                <a:latin typeface="Canva Sans Bold"/>
              </a:rPr>
              <a:t>0.72</a:t>
            </a:r>
          </a:p>
          <a:p>
            <a:pPr algn="l">
              <a:lnSpc>
                <a:spcPts val="2520"/>
              </a:lnSpc>
            </a:pPr>
            <a:endParaRPr lang="en-US" sz="1800">
              <a:solidFill>
                <a:srgbClr val="000000"/>
              </a:solidFill>
              <a:latin typeface="Canva Sans Bold"/>
            </a:endParaRPr>
          </a:p>
        </p:txBody>
      </p:sp>
      <p:sp>
        <p:nvSpPr>
          <p:cNvPr id="40" name="TextBox 40"/>
          <p:cNvSpPr txBox="1"/>
          <p:nvPr/>
        </p:nvSpPr>
        <p:spPr>
          <a:xfrm>
            <a:off x="13670985" y="3292556"/>
            <a:ext cx="456086" cy="611505"/>
          </a:xfrm>
          <a:prstGeom prst="rect">
            <a:avLst/>
          </a:prstGeom>
        </p:spPr>
        <p:txBody>
          <a:bodyPr lIns="0" tIns="0" rIns="0" bIns="0" rtlCol="0" anchor="t">
            <a:spAutoFit/>
          </a:bodyPr>
          <a:lstStyle/>
          <a:p>
            <a:pPr>
              <a:lnSpc>
                <a:spcPts val="2520"/>
              </a:lnSpc>
            </a:pPr>
            <a:r>
              <a:rPr lang="en-US" sz="1800">
                <a:solidFill>
                  <a:srgbClr val="000000"/>
                </a:solidFill>
                <a:latin typeface="Canva Sans Bold"/>
              </a:rPr>
              <a:t>0.9</a:t>
            </a:r>
          </a:p>
          <a:p>
            <a:pPr algn="l">
              <a:lnSpc>
                <a:spcPts val="2520"/>
              </a:lnSpc>
            </a:pPr>
            <a:endParaRPr lang="en-US" sz="1800">
              <a:solidFill>
                <a:srgbClr val="000000"/>
              </a:solidFill>
              <a:latin typeface="Canva Sans Bold"/>
            </a:endParaRPr>
          </a:p>
        </p:txBody>
      </p:sp>
      <p:sp>
        <p:nvSpPr>
          <p:cNvPr id="41" name="TextBox 41"/>
          <p:cNvSpPr txBox="1"/>
          <p:nvPr/>
        </p:nvSpPr>
        <p:spPr>
          <a:xfrm>
            <a:off x="13657593" y="4480695"/>
            <a:ext cx="482984" cy="611505"/>
          </a:xfrm>
          <a:prstGeom prst="rect">
            <a:avLst/>
          </a:prstGeom>
        </p:spPr>
        <p:txBody>
          <a:bodyPr lIns="0" tIns="0" rIns="0" bIns="0" rtlCol="0" anchor="t">
            <a:spAutoFit/>
          </a:bodyPr>
          <a:lstStyle/>
          <a:p>
            <a:pPr>
              <a:lnSpc>
                <a:spcPts val="2520"/>
              </a:lnSpc>
            </a:pPr>
            <a:r>
              <a:rPr lang="en-US" sz="1800">
                <a:solidFill>
                  <a:srgbClr val="000000"/>
                </a:solidFill>
                <a:latin typeface="Canva Sans Bold"/>
              </a:rPr>
              <a:t>0.72</a:t>
            </a:r>
          </a:p>
          <a:p>
            <a:pPr algn="l">
              <a:lnSpc>
                <a:spcPts val="2520"/>
              </a:lnSpc>
            </a:pPr>
            <a:endParaRPr lang="en-US" sz="1800">
              <a:solidFill>
                <a:srgbClr val="000000"/>
              </a:solidFill>
              <a:latin typeface="Canva Sans Bold"/>
            </a:endParaRPr>
          </a:p>
        </p:txBody>
      </p:sp>
      <p:sp>
        <p:nvSpPr>
          <p:cNvPr id="42" name="TextBox 42"/>
          <p:cNvSpPr txBox="1"/>
          <p:nvPr/>
        </p:nvSpPr>
        <p:spPr>
          <a:xfrm>
            <a:off x="13652973" y="6578234"/>
            <a:ext cx="492138"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Bold"/>
              </a:rPr>
              <a:t>0.28</a:t>
            </a:r>
          </a:p>
        </p:txBody>
      </p:sp>
      <p:sp>
        <p:nvSpPr>
          <p:cNvPr id="43" name="TextBox 43"/>
          <p:cNvSpPr txBox="1"/>
          <p:nvPr/>
        </p:nvSpPr>
        <p:spPr>
          <a:xfrm>
            <a:off x="15826740" y="6551983"/>
            <a:ext cx="157963" cy="339738"/>
          </a:xfrm>
          <a:prstGeom prst="rect">
            <a:avLst/>
          </a:prstGeom>
        </p:spPr>
        <p:txBody>
          <a:bodyPr lIns="0" tIns="0" rIns="0" bIns="0" rtlCol="0" anchor="t">
            <a:spAutoFit/>
          </a:bodyPr>
          <a:lstStyle/>
          <a:p>
            <a:pPr algn="l">
              <a:lnSpc>
                <a:spcPts val="2799"/>
              </a:lnSpc>
            </a:pPr>
            <a:r>
              <a:rPr lang="en-US" sz="1999">
                <a:solidFill>
                  <a:srgbClr val="000000"/>
                </a:solidFill>
                <a:latin typeface="Canva Sans Bold"/>
              </a:rPr>
              <a:t>3</a:t>
            </a:r>
          </a:p>
        </p:txBody>
      </p:sp>
      <p:sp>
        <p:nvSpPr>
          <p:cNvPr id="44" name="TextBox 44"/>
          <p:cNvSpPr txBox="1"/>
          <p:nvPr/>
        </p:nvSpPr>
        <p:spPr>
          <a:xfrm>
            <a:off x="15830760" y="4454444"/>
            <a:ext cx="150028" cy="339738"/>
          </a:xfrm>
          <a:prstGeom prst="rect">
            <a:avLst/>
          </a:prstGeom>
        </p:spPr>
        <p:txBody>
          <a:bodyPr lIns="0" tIns="0" rIns="0" bIns="0" rtlCol="0" anchor="t">
            <a:spAutoFit/>
          </a:bodyPr>
          <a:lstStyle/>
          <a:p>
            <a:pPr algn="l">
              <a:lnSpc>
                <a:spcPts val="2799"/>
              </a:lnSpc>
            </a:pPr>
            <a:r>
              <a:rPr lang="en-US" sz="1999">
                <a:solidFill>
                  <a:srgbClr val="000000"/>
                </a:solidFill>
                <a:latin typeface="Canva Sans Bold"/>
              </a:rPr>
              <a:t>2</a:t>
            </a:r>
          </a:p>
        </p:txBody>
      </p:sp>
      <p:sp>
        <p:nvSpPr>
          <p:cNvPr id="45" name="TextBox 45"/>
          <p:cNvSpPr txBox="1"/>
          <p:nvPr/>
        </p:nvSpPr>
        <p:spPr>
          <a:xfrm>
            <a:off x="15834931" y="3266315"/>
            <a:ext cx="141475" cy="339738"/>
          </a:xfrm>
          <a:prstGeom prst="rect">
            <a:avLst/>
          </a:prstGeom>
        </p:spPr>
        <p:txBody>
          <a:bodyPr lIns="0" tIns="0" rIns="0" bIns="0" rtlCol="0" anchor="t">
            <a:spAutoFit/>
          </a:bodyPr>
          <a:lstStyle/>
          <a:p>
            <a:pPr algn="l">
              <a:lnSpc>
                <a:spcPts val="2799"/>
              </a:lnSpc>
            </a:pPr>
            <a:r>
              <a:rPr lang="en-US" sz="1999">
                <a:solidFill>
                  <a:srgbClr val="000000"/>
                </a:solidFill>
                <a:latin typeface="Canva Sans Bold"/>
              </a:rPr>
              <a:t>1</a:t>
            </a:r>
          </a:p>
        </p:txBody>
      </p:sp>
      <p:sp>
        <p:nvSpPr>
          <p:cNvPr id="46" name="TextBox 46"/>
          <p:cNvSpPr txBox="1"/>
          <p:nvPr/>
        </p:nvSpPr>
        <p:spPr>
          <a:xfrm>
            <a:off x="15838799" y="5542333"/>
            <a:ext cx="133788" cy="339738"/>
          </a:xfrm>
          <a:prstGeom prst="rect">
            <a:avLst/>
          </a:prstGeom>
        </p:spPr>
        <p:txBody>
          <a:bodyPr lIns="0" tIns="0" rIns="0" bIns="0" rtlCol="0" anchor="t">
            <a:spAutoFit/>
          </a:bodyPr>
          <a:lstStyle/>
          <a:p>
            <a:pPr algn="l">
              <a:lnSpc>
                <a:spcPts val="2799"/>
              </a:lnSpc>
            </a:pPr>
            <a:r>
              <a:rPr lang="en-US" sz="1999">
                <a:solidFill>
                  <a:srgbClr val="000000"/>
                </a:solidFill>
                <a:latin typeface="Canva Sans Bold"/>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79958" y="1151899"/>
            <a:ext cx="10328084" cy="1152208"/>
            <a:chOff x="0" y="0"/>
            <a:chExt cx="13770778" cy="1536277"/>
          </a:xfrm>
        </p:grpSpPr>
        <p:grpSp>
          <p:nvGrpSpPr>
            <p:cNvPr id="6" name="Group 6"/>
            <p:cNvGrpSpPr/>
            <p:nvPr/>
          </p:nvGrpSpPr>
          <p:grpSpPr>
            <a:xfrm>
              <a:off x="503704" y="0"/>
              <a:ext cx="13267074" cy="1536277"/>
              <a:chOff x="0" y="0"/>
              <a:chExt cx="2620657" cy="303462"/>
            </a:xfrm>
          </p:grpSpPr>
          <p:sp>
            <p:nvSpPr>
              <p:cNvPr id="7" name="Freeform 7"/>
              <p:cNvSpPr/>
              <p:nvPr/>
            </p:nvSpPr>
            <p:spPr>
              <a:xfrm>
                <a:off x="0" y="0"/>
                <a:ext cx="2620657" cy="303462"/>
              </a:xfrm>
              <a:custGeom>
                <a:avLst/>
                <a:gdLst/>
                <a:ahLst/>
                <a:cxnLst/>
                <a:rect l="l" t="t" r="r" b="b"/>
                <a:pathLst>
                  <a:path w="2620657" h="303462">
                    <a:moveTo>
                      <a:pt x="39681" y="0"/>
                    </a:moveTo>
                    <a:lnTo>
                      <a:pt x="2580976" y="0"/>
                    </a:lnTo>
                    <a:cubicBezTo>
                      <a:pt x="2591500" y="0"/>
                      <a:pt x="2601593" y="4181"/>
                      <a:pt x="2609034" y="11622"/>
                    </a:cubicBezTo>
                    <a:cubicBezTo>
                      <a:pt x="2616476" y="19064"/>
                      <a:pt x="2620657" y="29157"/>
                      <a:pt x="2620657" y="39681"/>
                    </a:cubicBezTo>
                    <a:lnTo>
                      <a:pt x="2620657" y="263781"/>
                    </a:lnTo>
                    <a:cubicBezTo>
                      <a:pt x="2620657" y="285696"/>
                      <a:pt x="2602891" y="303462"/>
                      <a:pt x="2580976" y="303462"/>
                    </a:cubicBezTo>
                    <a:lnTo>
                      <a:pt x="39681" y="303462"/>
                    </a:lnTo>
                    <a:cubicBezTo>
                      <a:pt x="29157" y="303462"/>
                      <a:pt x="19064" y="299282"/>
                      <a:pt x="11622" y="291840"/>
                    </a:cubicBezTo>
                    <a:cubicBezTo>
                      <a:pt x="4181" y="284398"/>
                      <a:pt x="0" y="274305"/>
                      <a:pt x="0" y="263781"/>
                    </a:cubicBezTo>
                    <a:lnTo>
                      <a:pt x="0" y="39681"/>
                    </a:lnTo>
                    <a:cubicBezTo>
                      <a:pt x="0" y="29157"/>
                      <a:pt x="4181" y="19064"/>
                      <a:pt x="11622" y="11622"/>
                    </a:cubicBezTo>
                    <a:cubicBezTo>
                      <a:pt x="19064" y="4181"/>
                      <a:pt x="29157" y="0"/>
                      <a:pt x="39681"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2620657" cy="3415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0" y="149174"/>
              <a:ext cx="6514548" cy="60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NORTH STAR METRIC</a:t>
              </a:r>
            </a:p>
          </p:txBody>
        </p:sp>
        <p:sp>
          <p:nvSpPr>
            <p:cNvPr id="10" name="TextBox 10"/>
            <p:cNvSpPr txBox="1"/>
            <p:nvPr/>
          </p:nvSpPr>
          <p:spPr>
            <a:xfrm>
              <a:off x="775422" y="702259"/>
              <a:ext cx="12754248" cy="547159"/>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a:rPr>
                <a:t>Pre-Owned Product sales revenue growth rate over a quarter.</a:t>
              </a:r>
            </a:p>
          </p:txBody>
        </p:sp>
      </p:grpSp>
      <p:grpSp>
        <p:nvGrpSpPr>
          <p:cNvPr id="11" name="Group 11"/>
          <p:cNvGrpSpPr/>
          <p:nvPr/>
        </p:nvGrpSpPr>
        <p:grpSpPr>
          <a:xfrm>
            <a:off x="-549320" y="2599382"/>
            <a:ext cx="11703967" cy="7356963"/>
            <a:chOff x="0" y="0"/>
            <a:chExt cx="15605289" cy="9809284"/>
          </a:xfrm>
        </p:grpSpPr>
        <p:grpSp>
          <p:nvGrpSpPr>
            <p:cNvPr id="12" name="Group 12"/>
            <p:cNvGrpSpPr/>
            <p:nvPr/>
          </p:nvGrpSpPr>
          <p:grpSpPr>
            <a:xfrm>
              <a:off x="1561705" y="0"/>
              <a:ext cx="14043584" cy="2969280"/>
              <a:chOff x="0" y="0"/>
              <a:chExt cx="2774041" cy="586524"/>
            </a:xfrm>
          </p:grpSpPr>
          <p:sp>
            <p:nvSpPr>
              <p:cNvPr id="13" name="Freeform 13"/>
              <p:cNvSpPr/>
              <p:nvPr/>
            </p:nvSpPr>
            <p:spPr>
              <a:xfrm>
                <a:off x="0" y="0"/>
                <a:ext cx="2774041" cy="586524"/>
              </a:xfrm>
              <a:custGeom>
                <a:avLst/>
                <a:gdLst/>
                <a:ahLst/>
                <a:cxnLst/>
                <a:rect l="l" t="t" r="r" b="b"/>
                <a:pathLst>
                  <a:path w="2774041" h="586524">
                    <a:moveTo>
                      <a:pt x="37487" y="0"/>
                    </a:moveTo>
                    <a:lnTo>
                      <a:pt x="2736554" y="0"/>
                    </a:lnTo>
                    <a:cubicBezTo>
                      <a:pt x="2746497" y="0"/>
                      <a:pt x="2756032" y="3950"/>
                      <a:pt x="2763062" y="10980"/>
                    </a:cubicBezTo>
                    <a:cubicBezTo>
                      <a:pt x="2770092" y="18010"/>
                      <a:pt x="2774041" y="27545"/>
                      <a:pt x="2774041" y="37487"/>
                    </a:cubicBezTo>
                    <a:lnTo>
                      <a:pt x="2774041" y="549038"/>
                    </a:lnTo>
                    <a:cubicBezTo>
                      <a:pt x="2774041" y="569741"/>
                      <a:pt x="2757258" y="586524"/>
                      <a:pt x="2736554" y="586524"/>
                    </a:cubicBezTo>
                    <a:lnTo>
                      <a:pt x="37487" y="586524"/>
                    </a:lnTo>
                    <a:cubicBezTo>
                      <a:pt x="27545" y="586524"/>
                      <a:pt x="18010" y="582575"/>
                      <a:pt x="10980" y="575545"/>
                    </a:cubicBezTo>
                    <a:cubicBezTo>
                      <a:pt x="3950" y="568515"/>
                      <a:pt x="0" y="558980"/>
                      <a:pt x="0" y="549038"/>
                    </a:cubicBezTo>
                    <a:lnTo>
                      <a:pt x="0" y="37487"/>
                    </a:lnTo>
                    <a:cubicBezTo>
                      <a:pt x="0" y="16783"/>
                      <a:pt x="16783" y="0"/>
                      <a:pt x="37487" y="0"/>
                    </a:cubicBezTo>
                    <a:close/>
                  </a:path>
                </a:pathLst>
              </a:custGeom>
              <a:solidFill>
                <a:srgbClr val="FFFFFF"/>
              </a:solidFill>
              <a:ln w="38100" cap="rnd">
                <a:solidFill>
                  <a:srgbClr val="2873F0"/>
                </a:solidFill>
                <a:prstDash val="solid"/>
                <a:round/>
              </a:ln>
            </p:spPr>
            <p:txBody>
              <a:bodyPr/>
              <a:lstStyle/>
              <a:p>
                <a:endParaRPr lang="en-IN"/>
              </a:p>
            </p:txBody>
          </p:sp>
          <p:sp>
            <p:nvSpPr>
              <p:cNvPr id="14" name="TextBox 14"/>
              <p:cNvSpPr txBox="1"/>
              <p:nvPr/>
            </p:nvSpPr>
            <p:spPr>
              <a:xfrm>
                <a:off x="0" y="-38100"/>
                <a:ext cx="2774041" cy="624624"/>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0" y="168516"/>
              <a:ext cx="6514548" cy="60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AWARENESS</a:t>
              </a:r>
            </a:p>
          </p:txBody>
        </p:sp>
        <p:sp>
          <p:nvSpPr>
            <p:cNvPr id="16" name="TextBox 16"/>
            <p:cNvSpPr txBox="1"/>
            <p:nvPr/>
          </p:nvSpPr>
          <p:spPr>
            <a:xfrm>
              <a:off x="1810849" y="739229"/>
              <a:ext cx="13452317" cy="2046394"/>
            </a:xfrm>
            <a:prstGeom prst="rect">
              <a:avLst/>
            </a:prstGeom>
          </p:spPr>
          <p:txBody>
            <a:bodyPr lIns="0" tIns="0" rIns="0" bIns="0" rtlCol="0" anchor="t">
              <a:spAutoFit/>
            </a:bodyPr>
            <a:lstStyle/>
            <a:p>
              <a:pPr marL="474978" lvl="1" indent="-237489">
                <a:lnSpc>
                  <a:spcPts val="3079"/>
                </a:lnSpc>
                <a:buFont typeface="Arial"/>
                <a:buChar char="•"/>
              </a:pPr>
              <a:r>
                <a:rPr lang="en-US" sz="2199">
                  <a:solidFill>
                    <a:srgbClr val="000000"/>
                  </a:solidFill>
                  <a:latin typeface="Canva Sans"/>
                </a:rPr>
                <a:t>No. of visits on Flipkart Tradesy page per month.</a:t>
              </a:r>
            </a:p>
            <a:p>
              <a:pPr marL="474978" lvl="1" indent="-237489">
                <a:lnSpc>
                  <a:spcPts val="3079"/>
                </a:lnSpc>
                <a:buFont typeface="Arial"/>
                <a:buChar char="•"/>
              </a:pPr>
              <a:r>
                <a:rPr lang="en-US" sz="2199">
                  <a:solidFill>
                    <a:srgbClr val="000000"/>
                  </a:solidFill>
                  <a:latin typeface="Canva Sans"/>
                </a:rPr>
                <a:t>% of visits through organic results per month.</a:t>
              </a:r>
            </a:p>
            <a:p>
              <a:pPr marL="474978" lvl="1" indent="-237489">
                <a:lnSpc>
                  <a:spcPts val="3079"/>
                </a:lnSpc>
                <a:buFont typeface="Arial"/>
                <a:buChar char="•"/>
              </a:pPr>
              <a:r>
                <a:rPr lang="en-US" sz="2199">
                  <a:solidFill>
                    <a:srgbClr val="000000"/>
                  </a:solidFill>
                  <a:latin typeface="Canva Sans"/>
                </a:rPr>
                <a:t>% of visits through inorganic results per month.</a:t>
              </a:r>
            </a:p>
            <a:p>
              <a:pPr marL="474978" lvl="1" indent="-237489">
                <a:lnSpc>
                  <a:spcPts val="3079"/>
                </a:lnSpc>
                <a:buFont typeface="Arial"/>
                <a:buChar char="•"/>
              </a:pPr>
              <a:r>
                <a:rPr lang="en-US" sz="2199">
                  <a:solidFill>
                    <a:srgbClr val="000000"/>
                  </a:solidFill>
                  <a:latin typeface="Canva Sans"/>
                </a:rPr>
                <a:t>Ranking of Flipkart Tradesy on searches related to pre-owned products.</a:t>
              </a:r>
            </a:p>
          </p:txBody>
        </p:sp>
        <p:grpSp>
          <p:nvGrpSpPr>
            <p:cNvPr id="17" name="Group 17"/>
            <p:cNvGrpSpPr/>
            <p:nvPr/>
          </p:nvGrpSpPr>
          <p:grpSpPr>
            <a:xfrm>
              <a:off x="1561705" y="6558929"/>
              <a:ext cx="14043584" cy="2971661"/>
              <a:chOff x="0" y="0"/>
              <a:chExt cx="2774041" cy="586995"/>
            </a:xfrm>
          </p:grpSpPr>
          <p:sp>
            <p:nvSpPr>
              <p:cNvPr id="18" name="Freeform 18"/>
              <p:cNvSpPr/>
              <p:nvPr/>
            </p:nvSpPr>
            <p:spPr>
              <a:xfrm>
                <a:off x="0" y="0"/>
                <a:ext cx="2774041" cy="586995"/>
              </a:xfrm>
              <a:custGeom>
                <a:avLst/>
                <a:gdLst/>
                <a:ahLst/>
                <a:cxnLst/>
                <a:rect l="l" t="t" r="r" b="b"/>
                <a:pathLst>
                  <a:path w="2774041" h="586995">
                    <a:moveTo>
                      <a:pt x="37487" y="0"/>
                    </a:moveTo>
                    <a:lnTo>
                      <a:pt x="2736554" y="0"/>
                    </a:lnTo>
                    <a:cubicBezTo>
                      <a:pt x="2746497" y="0"/>
                      <a:pt x="2756032" y="3950"/>
                      <a:pt x="2763062" y="10980"/>
                    </a:cubicBezTo>
                    <a:cubicBezTo>
                      <a:pt x="2770092" y="18010"/>
                      <a:pt x="2774041" y="27545"/>
                      <a:pt x="2774041" y="37487"/>
                    </a:cubicBezTo>
                    <a:lnTo>
                      <a:pt x="2774041" y="549508"/>
                    </a:lnTo>
                    <a:cubicBezTo>
                      <a:pt x="2774041" y="559450"/>
                      <a:pt x="2770092" y="568985"/>
                      <a:pt x="2763062" y="576015"/>
                    </a:cubicBezTo>
                    <a:cubicBezTo>
                      <a:pt x="2756032" y="583045"/>
                      <a:pt x="2746497" y="586995"/>
                      <a:pt x="2736554" y="586995"/>
                    </a:cubicBezTo>
                    <a:lnTo>
                      <a:pt x="37487" y="586995"/>
                    </a:lnTo>
                    <a:cubicBezTo>
                      <a:pt x="16783" y="586995"/>
                      <a:pt x="0" y="570211"/>
                      <a:pt x="0" y="549508"/>
                    </a:cubicBezTo>
                    <a:lnTo>
                      <a:pt x="0" y="37487"/>
                    </a:lnTo>
                    <a:cubicBezTo>
                      <a:pt x="0" y="16783"/>
                      <a:pt x="16783" y="0"/>
                      <a:pt x="37487" y="0"/>
                    </a:cubicBezTo>
                    <a:close/>
                  </a:path>
                </a:pathLst>
              </a:custGeom>
              <a:solidFill>
                <a:srgbClr val="FFFFFF"/>
              </a:solidFill>
              <a:ln w="38100" cap="rnd">
                <a:solidFill>
                  <a:srgbClr val="2873F0"/>
                </a:solidFill>
                <a:prstDash val="solid"/>
                <a:round/>
              </a:ln>
            </p:spPr>
            <p:txBody>
              <a:bodyPr/>
              <a:lstStyle/>
              <a:p>
                <a:endParaRPr lang="en-IN"/>
              </a:p>
            </p:txBody>
          </p:sp>
          <p:sp>
            <p:nvSpPr>
              <p:cNvPr id="19" name="TextBox 19"/>
              <p:cNvSpPr txBox="1"/>
              <p:nvPr/>
            </p:nvSpPr>
            <p:spPr>
              <a:xfrm>
                <a:off x="0" y="-38100"/>
                <a:ext cx="2774041" cy="625095"/>
              </a:xfrm>
              <a:prstGeom prst="rect">
                <a:avLst/>
              </a:prstGeom>
            </p:spPr>
            <p:txBody>
              <a:bodyPr lIns="50800" tIns="50800" rIns="50800" bIns="50800" rtlCol="0" anchor="ctr"/>
              <a:lstStyle/>
              <a:p>
                <a:pPr algn="ctr">
                  <a:lnSpc>
                    <a:spcPts val="3079"/>
                  </a:lnSpc>
                </a:pPr>
                <a:endParaRPr/>
              </a:p>
            </p:txBody>
          </p:sp>
        </p:grpSp>
        <p:sp>
          <p:nvSpPr>
            <p:cNvPr id="20" name="TextBox 20"/>
            <p:cNvSpPr txBox="1"/>
            <p:nvPr/>
          </p:nvSpPr>
          <p:spPr>
            <a:xfrm>
              <a:off x="242070" y="6679579"/>
              <a:ext cx="6514548" cy="60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ENGAGEMENT</a:t>
              </a:r>
            </a:p>
          </p:txBody>
        </p:sp>
        <p:sp>
          <p:nvSpPr>
            <p:cNvPr id="21" name="TextBox 21"/>
            <p:cNvSpPr txBox="1"/>
            <p:nvPr/>
          </p:nvSpPr>
          <p:spPr>
            <a:xfrm>
              <a:off x="1966656" y="7242190"/>
              <a:ext cx="12862123" cy="2567094"/>
            </a:xfrm>
            <a:prstGeom prst="rect">
              <a:avLst/>
            </a:prstGeom>
          </p:spPr>
          <p:txBody>
            <a:bodyPr lIns="0" tIns="0" rIns="0" bIns="0" rtlCol="0" anchor="t">
              <a:spAutoFit/>
            </a:bodyPr>
            <a:lstStyle/>
            <a:p>
              <a:pPr marL="474978" lvl="1" indent="-237489">
                <a:lnSpc>
                  <a:spcPts val="3079"/>
                </a:lnSpc>
                <a:buFont typeface="Arial"/>
                <a:buChar char="•"/>
              </a:pPr>
              <a:r>
                <a:rPr lang="en-US" sz="2199" spc="4">
                  <a:solidFill>
                    <a:srgbClr val="000000"/>
                  </a:solidFill>
                  <a:latin typeface="Canva Sans"/>
                </a:rPr>
                <a:t>No. of orders per user per month.</a:t>
              </a:r>
            </a:p>
            <a:p>
              <a:pPr marL="474978" lvl="1" indent="-237489">
                <a:lnSpc>
                  <a:spcPts val="3079"/>
                </a:lnSpc>
                <a:buFont typeface="Arial"/>
                <a:buChar char="•"/>
              </a:pPr>
              <a:r>
                <a:rPr lang="en-US" sz="2199" spc="4">
                  <a:solidFill>
                    <a:srgbClr val="000000"/>
                  </a:solidFill>
                  <a:latin typeface="Canva Sans"/>
                </a:rPr>
                <a:t>The average quantity of products added to the basket per month.</a:t>
              </a:r>
            </a:p>
            <a:p>
              <a:pPr marL="474978" lvl="1" indent="-237489">
                <a:lnSpc>
                  <a:spcPts val="3079"/>
                </a:lnSpc>
                <a:buFont typeface="Arial"/>
                <a:buChar char="•"/>
              </a:pPr>
              <a:r>
                <a:rPr lang="en-US" sz="2199" spc="4">
                  <a:solidFill>
                    <a:srgbClr val="000000"/>
                  </a:solidFill>
                  <a:latin typeface="Canva Sans"/>
                </a:rPr>
                <a:t>Bounce rate per product or category page.</a:t>
              </a:r>
            </a:p>
            <a:p>
              <a:pPr marL="474978" lvl="1" indent="-237489">
                <a:lnSpc>
                  <a:spcPts val="3079"/>
                </a:lnSpc>
                <a:buFont typeface="Arial"/>
                <a:buChar char="•"/>
              </a:pPr>
              <a:r>
                <a:rPr lang="en-US" sz="2199" spc="4">
                  <a:solidFill>
                    <a:srgbClr val="000000"/>
                  </a:solidFill>
                  <a:latin typeface="Canva Sans"/>
                </a:rPr>
                <a:t>No. of users posting reviews on resellers.</a:t>
              </a:r>
            </a:p>
            <a:p>
              <a:pPr algn="ctr">
                <a:lnSpc>
                  <a:spcPts val="3079"/>
                </a:lnSpc>
                <a:spcBef>
                  <a:spcPct val="0"/>
                </a:spcBef>
              </a:pPr>
              <a:endParaRPr lang="en-US" sz="2199" spc="4">
                <a:solidFill>
                  <a:srgbClr val="000000"/>
                </a:solidFill>
                <a:latin typeface="Canva Sans"/>
              </a:endParaRPr>
            </a:p>
          </p:txBody>
        </p:sp>
        <p:grpSp>
          <p:nvGrpSpPr>
            <p:cNvPr id="22" name="Group 22"/>
            <p:cNvGrpSpPr/>
            <p:nvPr/>
          </p:nvGrpSpPr>
          <p:grpSpPr>
            <a:xfrm>
              <a:off x="1561705" y="3362980"/>
              <a:ext cx="14043584" cy="2938670"/>
              <a:chOff x="0" y="0"/>
              <a:chExt cx="2774041" cy="580478"/>
            </a:xfrm>
          </p:grpSpPr>
          <p:sp>
            <p:nvSpPr>
              <p:cNvPr id="23" name="Freeform 23"/>
              <p:cNvSpPr/>
              <p:nvPr/>
            </p:nvSpPr>
            <p:spPr>
              <a:xfrm>
                <a:off x="0" y="0"/>
                <a:ext cx="2774041" cy="580478"/>
              </a:xfrm>
              <a:custGeom>
                <a:avLst/>
                <a:gdLst/>
                <a:ahLst/>
                <a:cxnLst/>
                <a:rect l="l" t="t" r="r" b="b"/>
                <a:pathLst>
                  <a:path w="2774041" h="580478">
                    <a:moveTo>
                      <a:pt x="37487" y="0"/>
                    </a:moveTo>
                    <a:lnTo>
                      <a:pt x="2736554" y="0"/>
                    </a:lnTo>
                    <a:cubicBezTo>
                      <a:pt x="2746497" y="0"/>
                      <a:pt x="2756032" y="3950"/>
                      <a:pt x="2763062" y="10980"/>
                    </a:cubicBezTo>
                    <a:cubicBezTo>
                      <a:pt x="2770092" y="18010"/>
                      <a:pt x="2774041" y="27545"/>
                      <a:pt x="2774041" y="37487"/>
                    </a:cubicBezTo>
                    <a:lnTo>
                      <a:pt x="2774041" y="542991"/>
                    </a:lnTo>
                    <a:cubicBezTo>
                      <a:pt x="2774041" y="552933"/>
                      <a:pt x="2770092" y="562468"/>
                      <a:pt x="2763062" y="569498"/>
                    </a:cubicBezTo>
                    <a:cubicBezTo>
                      <a:pt x="2756032" y="576529"/>
                      <a:pt x="2746497" y="580478"/>
                      <a:pt x="2736554" y="580478"/>
                    </a:cubicBezTo>
                    <a:lnTo>
                      <a:pt x="37487" y="580478"/>
                    </a:lnTo>
                    <a:cubicBezTo>
                      <a:pt x="16783" y="580478"/>
                      <a:pt x="0" y="563695"/>
                      <a:pt x="0" y="542991"/>
                    </a:cubicBezTo>
                    <a:lnTo>
                      <a:pt x="0" y="37487"/>
                    </a:lnTo>
                    <a:cubicBezTo>
                      <a:pt x="0" y="16783"/>
                      <a:pt x="16783" y="0"/>
                      <a:pt x="37487" y="0"/>
                    </a:cubicBezTo>
                    <a:close/>
                  </a:path>
                </a:pathLst>
              </a:custGeom>
              <a:solidFill>
                <a:srgbClr val="FFFFFF"/>
              </a:solidFill>
              <a:ln w="38100" cap="rnd">
                <a:solidFill>
                  <a:srgbClr val="2873F0"/>
                </a:solidFill>
                <a:prstDash val="solid"/>
                <a:round/>
              </a:ln>
            </p:spPr>
            <p:txBody>
              <a:bodyPr/>
              <a:lstStyle/>
              <a:p>
                <a:endParaRPr lang="en-IN"/>
              </a:p>
            </p:txBody>
          </p:sp>
          <p:sp>
            <p:nvSpPr>
              <p:cNvPr id="24" name="TextBox 24"/>
              <p:cNvSpPr txBox="1"/>
              <p:nvPr/>
            </p:nvSpPr>
            <p:spPr>
              <a:xfrm>
                <a:off x="0" y="-38100"/>
                <a:ext cx="2774041" cy="618578"/>
              </a:xfrm>
              <a:prstGeom prst="rect">
                <a:avLst/>
              </a:prstGeom>
            </p:spPr>
            <p:txBody>
              <a:bodyPr lIns="50800" tIns="50800" rIns="50800" bIns="50800" rtlCol="0" anchor="ctr"/>
              <a:lstStyle/>
              <a:p>
                <a:pPr algn="ctr">
                  <a:lnSpc>
                    <a:spcPts val="3079"/>
                  </a:lnSpc>
                </a:pPr>
                <a:endParaRPr/>
              </a:p>
            </p:txBody>
          </p:sp>
        </p:grpSp>
        <p:sp>
          <p:nvSpPr>
            <p:cNvPr id="25" name="TextBox 25"/>
            <p:cNvSpPr txBox="1"/>
            <p:nvPr/>
          </p:nvSpPr>
          <p:spPr>
            <a:xfrm>
              <a:off x="1558471" y="3434144"/>
              <a:ext cx="6892045" cy="60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AQUISITION &amp; CONVERSION</a:t>
              </a:r>
            </a:p>
          </p:txBody>
        </p:sp>
        <p:sp>
          <p:nvSpPr>
            <p:cNvPr id="26" name="TextBox 26"/>
            <p:cNvSpPr txBox="1"/>
            <p:nvPr/>
          </p:nvSpPr>
          <p:spPr>
            <a:xfrm>
              <a:off x="1954030" y="3453194"/>
              <a:ext cx="13651259" cy="3087794"/>
            </a:xfrm>
            <a:prstGeom prst="rect">
              <a:avLst/>
            </a:prstGeom>
          </p:spPr>
          <p:txBody>
            <a:bodyPr lIns="0" tIns="0" rIns="0" bIns="0" rtlCol="0" anchor="t">
              <a:spAutoFit/>
            </a:bodyPr>
            <a:lstStyle/>
            <a:p>
              <a:pPr algn="ctr">
                <a:lnSpc>
                  <a:spcPts val="3079"/>
                </a:lnSpc>
              </a:pPr>
              <a:r>
                <a:rPr lang="en-US" sz="2199">
                  <a:solidFill>
                    <a:srgbClr val="000000"/>
                  </a:solidFill>
                  <a:latin typeface="Canva Sans"/>
                </a:rPr>
                <a:t> </a:t>
              </a:r>
            </a:p>
            <a:p>
              <a:pPr marL="474978" lvl="1" indent="-237489">
                <a:lnSpc>
                  <a:spcPts val="3079"/>
                </a:lnSpc>
                <a:buFont typeface="Arial"/>
                <a:buChar char="•"/>
              </a:pPr>
              <a:r>
                <a:rPr lang="en-US" sz="2199">
                  <a:solidFill>
                    <a:srgbClr val="000000"/>
                  </a:solidFill>
                  <a:latin typeface="Canva Sans"/>
                </a:rPr>
                <a:t>No. of new customers acquired through preowned products.</a:t>
              </a:r>
            </a:p>
            <a:p>
              <a:pPr marL="474978" lvl="1" indent="-237489">
                <a:lnSpc>
                  <a:spcPts val="3079"/>
                </a:lnSpc>
                <a:buFont typeface="Arial"/>
                <a:buChar char="•"/>
              </a:pPr>
              <a:r>
                <a:rPr lang="en-US" sz="2199">
                  <a:solidFill>
                    <a:srgbClr val="000000"/>
                  </a:solidFill>
                  <a:latin typeface="Canva Sans"/>
                </a:rPr>
                <a:t>% of users who visit the preowned product category page and go on to make a purchase.</a:t>
              </a:r>
            </a:p>
            <a:p>
              <a:pPr marL="474978" lvl="1" indent="-237489">
                <a:lnSpc>
                  <a:spcPts val="3079"/>
                </a:lnSpc>
                <a:buFont typeface="Arial"/>
                <a:buChar char="•"/>
              </a:pPr>
              <a:r>
                <a:rPr lang="en-US" sz="2199">
                  <a:solidFill>
                    <a:srgbClr val="000000"/>
                  </a:solidFill>
                  <a:latin typeface="Canva Sans"/>
                </a:rPr>
                <a:t>Average order value of preowned product purchases.</a:t>
              </a:r>
            </a:p>
            <a:p>
              <a:pPr algn="ctr">
                <a:lnSpc>
                  <a:spcPts val="3079"/>
                </a:lnSpc>
                <a:spcBef>
                  <a:spcPct val="0"/>
                </a:spcBef>
              </a:pPr>
              <a:endParaRPr lang="en-US" sz="2199">
                <a:solidFill>
                  <a:srgbClr val="000000"/>
                </a:solidFill>
                <a:latin typeface="Canva Sans"/>
              </a:endParaRPr>
            </a:p>
          </p:txBody>
        </p:sp>
      </p:grpSp>
      <p:grpSp>
        <p:nvGrpSpPr>
          <p:cNvPr id="27" name="Group 27"/>
          <p:cNvGrpSpPr/>
          <p:nvPr/>
        </p:nvGrpSpPr>
        <p:grpSpPr>
          <a:xfrm>
            <a:off x="11681984" y="2599382"/>
            <a:ext cx="5252115" cy="1473609"/>
            <a:chOff x="0" y="0"/>
            <a:chExt cx="1383273" cy="388111"/>
          </a:xfrm>
        </p:grpSpPr>
        <p:sp>
          <p:nvSpPr>
            <p:cNvPr id="28" name="Freeform 28"/>
            <p:cNvSpPr/>
            <p:nvPr/>
          </p:nvSpPr>
          <p:spPr>
            <a:xfrm>
              <a:off x="0" y="0"/>
              <a:ext cx="1383273" cy="388111"/>
            </a:xfrm>
            <a:custGeom>
              <a:avLst/>
              <a:gdLst/>
              <a:ahLst/>
              <a:cxnLst/>
              <a:rect l="l" t="t" r="r" b="b"/>
              <a:pathLst>
                <a:path w="1383273" h="388111">
                  <a:moveTo>
                    <a:pt x="75177" y="0"/>
                  </a:moveTo>
                  <a:lnTo>
                    <a:pt x="1308096" y="0"/>
                  </a:lnTo>
                  <a:cubicBezTo>
                    <a:pt x="1328034" y="0"/>
                    <a:pt x="1347156" y="7920"/>
                    <a:pt x="1361254" y="22019"/>
                  </a:cubicBezTo>
                  <a:cubicBezTo>
                    <a:pt x="1375353" y="36117"/>
                    <a:pt x="1383273" y="55239"/>
                    <a:pt x="1383273" y="75177"/>
                  </a:cubicBezTo>
                  <a:lnTo>
                    <a:pt x="1383273" y="312934"/>
                  </a:lnTo>
                  <a:cubicBezTo>
                    <a:pt x="1383273" y="332872"/>
                    <a:pt x="1375353" y="351994"/>
                    <a:pt x="1361254" y="366092"/>
                  </a:cubicBezTo>
                  <a:cubicBezTo>
                    <a:pt x="1347156" y="380191"/>
                    <a:pt x="1328034" y="388111"/>
                    <a:pt x="1308096" y="388111"/>
                  </a:cubicBezTo>
                  <a:lnTo>
                    <a:pt x="75177" y="388111"/>
                  </a:lnTo>
                  <a:cubicBezTo>
                    <a:pt x="55239" y="388111"/>
                    <a:pt x="36117" y="380191"/>
                    <a:pt x="22019" y="366092"/>
                  </a:cubicBezTo>
                  <a:cubicBezTo>
                    <a:pt x="7920" y="351994"/>
                    <a:pt x="0" y="332872"/>
                    <a:pt x="0" y="312934"/>
                  </a:cubicBezTo>
                  <a:lnTo>
                    <a:pt x="0" y="75177"/>
                  </a:lnTo>
                  <a:cubicBezTo>
                    <a:pt x="0" y="55239"/>
                    <a:pt x="7920" y="36117"/>
                    <a:pt x="22019" y="22019"/>
                  </a:cubicBezTo>
                  <a:cubicBezTo>
                    <a:pt x="36117" y="7920"/>
                    <a:pt x="55239" y="0"/>
                    <a:pt x="75177" y="0"/>
                  </a:cubicBezTo>
                  <a:close/>
                </a:path>
              </a:pathLst>
            </a:custGeom>
            <a:solidFill>
              <a:srgbClr val="FFFFFF"/>
            </a:solidFill>
            <a:ln w="38100" cap="rnd">
              <a:solidFill>
                <a:srgbClr val="2873F0"/>
              </a:solidFill>
              <a:prstDash val="solid"/>
              <a:round/>
            </a:ln>
          </p:spPr>
          <p:txBody>
            <a:bodyPr/>
            <a:lstStyle/>
            <a:p>
              <a:endParaRPr lang="en-IN"/>
            </a:p>
          </p:txBody>
        </p:sp>
        <p:sp>
          <p:nvSpPr>
            <p:cNvPr id="29" name="TextBox 29"/>
            <p:cNvSpPr txBox="1"/>
            <p:nvPr/>
          </p:nvSpPr>
          <p:spPr>
            <a:xfrm>
              <a:off x="0" y="-38100"/>
              <a:ext cx="1383273" cy="426211"/>
            </a:xfrm>
            <a:prstGeom prst="rect">
              <a:avLst/>
            </a:prstGeom>
          </p:spPr>
          <p:txBody>
            <a:bodyPr lIns="50800" tIns="50800" rIns="50800" bIns="50800" rtlCol="0" anchor="ctr"/>
            <a:lstStyle/>
            <a:p>
              <a:pPr algn="ctr">
                <a:lnSpc>
                  <a:spcPts val="3079"/>
                </a:lnSpc>
              </a:pPr>
              <a:endParaRPr/>
            </a:p>
          </p:txBody>
        </p:sp>
      </p:grpSp>
      <p:grpSp>
        <p:nvGrpSpPr>
          <p:cNvPr id="30" name="Group 30"/>
          <p:cNvGrpSpPr/>
          <p:nvPr/>
        </p:nvGrpSpPr>
        <p:grpSpPr>
          <a:xfrm>
            <a:off x="10386651" y="6441080"/>
            <a:ext cx="6684066" cy="937064"/>
            <a:chOff x="0" y="0"/>
            <a:chExt cx="8912088" cy="1249418"/>
          </a:xfrm>
        </p:grpSpPr>
        <p:grpSp>
          <p:nvGrpSpPr>
            <p:cNvPr id="31" name="Group 31"/>
            <p:cNvGrpSpPr/>
            <p:nvPr/>
          </p:nvGrpSpPr>
          <p:grpSpPr>
            <a:xfrm>
              <a:off x="1622118" y="0"/>
              <a:ext cx="7018252" cy="1249418"/>
              <a:chOff x="0" y="0"/>
              <a:chExt cx="1386321" cy="246799"/>
            </a:xfrm>
          </p:grpSpPr>
          <p:sp>
            <p:nvSpPr>
              <p:cNvPr id="32" name="Freeform 32"/>
              <p:cNvSpPr/>
              <p:nvPr/>
            </p:nvSpPr>
            <p:spPr>
              <a:xfrm>
                <a:off x="0" y="0"/>
                <a:ext cx="1386321" cy="246799"/>
              </a:xfrm>
              <a:custGeom>
                <a:avLst/>
                <a:gdLst/>
                <a:ahLst/>
                <a:cxnLst/>
                <a:rect l="l" t="t" r="r" b="b"/>
                <a:pathLst>
                  <a:path w="1386321" h="246799">
                    <a:moveTo>
                      <a:pt x="58833" y="0"/>
                    </a:moveTo>
                    <a:lnTo>
                      <a:pt x="1327489" y="0"/>
                    </a:lnTo>
                    <a:cubicBezTo>
                      <a:pt x="1359981" y="0"/>
                      <a:pt x="1386321" y="26340"/>
                      <a:pt x="1386321" y="58833"/>
                    </a:cubicBezTo>
                    <a:lnTo>
                      <a:pt x="1386321" y="187966"/>
                    </a:lnTo>
                    <a:cubicBezTo>
                      <a:pt x="1386321" y="220458"/>
                      <a:pt x="1359981" y="246799"/>
                      <a:pt x="1327489" y="246799"/>
                    </a:cubicBezTo>
                    <a:lnTo>
                      <a:pt x="58833" y="246799"/>
                    </a:lnTo>
                    <a:cubicBezTo>
                      <a:pt x="43229" y="246799"/>
                      <a:pt x="28265" y="240600"/>
                      <a:pt x="17232" y="229567"/>
                    </a:cubicBezTo>
                    <a:cubicBezTo>
                      <a:pt x="6198" y="218534"/>
                      <a:pt x="0" y="203569"/>
                      <a:pt x="0" y="187966"/>
                    </a:cubicBezTo>
                    <a:lnTo>
                      <a:pt x="0" y="58833"/>
                    </a:lnTo>
                    <a:cubicBezTo>
                      <a:pt x="0" y="26340"/>
                      <a:pt x="26340" y="0"/>
                      <a:pt x="58833" y="0"/>
                    </a:cubicBezTo>
                    <a:close/>
                  </a:path>
                </a:pathLst>
              </a:custGeom>
              <a:solidFill>
                <a:srgbClr val="FFFFFF"/>
              </a:solidFill>
              <a:ln w="38100" cap="rnd">
                <a:solidFill>
                  <a:srgbClr val="2873F0"/>
                </a:solidFill>
                <a:prstDash val="solid"/>
                <a:round/>
              </a:ln>
            </p:spPr>
            <p:txBody>
              <a:bodyPr/>
              <a:lstStyle/>
              <a:p>
                <a:endParaRPr lang="en-IN"/>
              </a:p>
            </p:txBody>
          </p:sp>
          <p:sp>
            <p:nvSpPr>
              <p:cNvPr id="33" name="TextBox 33"/>
              <p:cNvSpPr txBox="1"/>
              <p:nvPr/>
            </p:nvSpPr>
            <p:spPr>
              <a:xfrm>
                <a:off x="0" y="-38100"/>
                <a:ext cx="1386321" cy="284899"/>
              </a:xfrm>
              <a:prstGeom prst="rect">
                <a:avLst/>
              </a:prstGeom>
            </p:spPr>
            <p:txBody>
              <a:bodyPr lIns="50800" tIns="50800" rIns="50800" bIns="50800" rtlCol="0" anchor="ctr"/>
              <a:lstStyle/>
              <a:p>
                <a:pPr algn="ctr">
                  <a:lnSpc>
                    <a:spcPts val="3079"/>
                  </a:lnSpc>
                </a:pPr>
                <a:endParaRPr/>
              </a:p>
            </p:txBody>
          </p:sp>
        </p:grpSp>
        <p:sp>
          <p:nvSpPr>
            <p:cNvPr id="34" name="TextBox 34"/>
            <p:cNvSpPr txBox="1"/>
            <p:nvPr/>
          </p:nvSpPr>
          <p:spPr>
            <a:xfrm>
              <a:off x="0" y="7256"/>
              <a:ext cx="6514548" cy="60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RETENTION</a:t>
              </a:r>
            </a:p>
          </p:txBody>
        </p:sp>
        <p:sp>
          <p:nvSpPr>
            <p:cNvPr id="35" name="TextBox 35"/>
            <p:cNvSpPr txBox="1"/>
            <p:nvPr/>
          </p:nvSpPr>
          <p:spPr>
            <a:xfrm>
              <a:off x="1622118" y="569867"/>
              <a:ext cx="7289970" cy="484294"/>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Canva Sans"/>
                </a:rPr>
                <a:t>% of users buying again per month.</a:t>
              </a:r>
            </a:p>
          </p:txBody>
        </p:sp>
      </p:grpSp>
      <p:grpSp>
        <p:nvGrpSpPr>
          <p:cNvPr id="36" name="Group 36"/>
          <p:cNvGrpSpPr/>
          <p:nvPr/>
        </p:nvGrpSpPr>
        <p:grpSpPr>
          <a:xfrm>
            <a:off x="11638194" y="4368266"/>
            <a:ext cx="5190947" cy="1777539"/>
            <a:chOff x="0" y="0"/>
            <a:chExt cx="6921262" cy="2370052"/>
          </a:xfrm>
        </p:grpSpPr>
        <p:grpSp>
          <p:nvGrpSpPr>
            <p:cNvPr id="37" name="Group 37"/>
            <p:cNvGrpSpPr/>
            <p:nvPr/>
          </p:nvGrpSpPr>
          <p:grpSpPr>
            <a:xfrm>
              <a:off x="0" y="0"/>
              <a:ext cx="6921262" cy="2370052"/>
              <a:chOff x="0" y="0"/>
              <a:chExt cx="1367163" cy="468158"/>
            </a:xfrm>
          </p:grpSpPr>
          <p:sp>
            <p:nvSpPr>
              <p:cNvPr id="38" name="Freeform 38"/>
              <p:cNvSpPr/>
              <p:nvPr/>
            </p:nvSpPr>
            <p:spPr>
              <a:xfrm>
                <a:off x="0" y="0"/>
                <a:ext cx="1367163" cy="468158"/>
              </a:xfrm>
              <a:custGeom>
                <a:avLst/>
                <a:gdLst/>
                <a:ahLst/>
                <a:cxnLst/>
                <a:rect l="l" t="t" r="r" b="b"/>
                <a:pathLst>
                  <a:path w="1367163" h="468158">
                    <a:moveTo>
                      <a:pt x="76063" y="0"/>
                    </a:moveTo>
                    <a:lnTo>
                      <a:pt x="1291100" y="0"/>
                    </a:lnTo>
                    <a:cubicBezTo>
                      <a:pt x="1311273" y="0"/>
                      <a:pt x="1330620" y="8014"/>
                      <a:pt x="1344885" y="22278"/>
                    </a:cubicBezTo>
                    <a:cubicBezTo>
                      <a:pt x="1359149" y="36543"/>
                      <a:pt x="1367163" y="55890"/>
                      <a:pt x="1367163" y="76063"/>
                    </a:cubicBezTo>
                    <a:lnTo>
                      <a:pt x="1367163" y="392096"/>
                    </a:lnTo>
                    <a:cubicBezTo>
                      <a:pt x="1367163" y="434104"/>
                      <a:pt x="1333108" y="468158"/>
                      <a:pt x="1291100" y="468158"/>
                    </a:cubicBezTo>
                    <a:lnTo>
                      <a:pt x="76063" y="468158"/>
                    </a:lnTo>
                    <a:cubicBezTo>
                      <a:pt x="55890" y="468158"/>
                      <a:pt x="36543" y="460145"/>
                      <a:pt x="22278" y="445880"/>
                    </a:cubicBezTo>
                    <a:cubicBezTo>
                      <a:pt x="8014" y="431616"/>
                      <a:pt x="0" y="412269"/>
                      <a:pt x="0" y="392096"/>
                    </a:cubicBezTo>
                    <a:lnTo>
                      <a:pt x="0" y="76063"/>
                    </a:lnTo>
                    <a:cubicBezTo>
                      <a:pt x="0" y="34054"/>
                      <a:pt x="34054" y="0"/>
                      <a:pt x="76063" y="0"/>
                    </a:cubicBezTo>
                    <a:close/>
                  </a:path>
                </a:pathLst>
              </a:custGeom>
              <a:solidFill>
                <a:srgbClr val="FFFFFF"/>
              </a:solidFill>
              <a:ln w="38100" cap="rnd">
                <a:solidFill>
                  <a:srgbClr val="2873F0"/>
                </a:solidFill>
                <a:prstDash val="solid"/>
                <a:round/>
              </a:ln>
            </p:spPr>
            <p:txBody>
              <a:bodyPr/>
              <a:lstStyle/>
              <a:p>
                <a:endParaRPr lang="en-IN"/>
              </a:p>
            </p:txBody>
          </p:sp>
          <p:sp>
            <p:nvSpPr>
              <p:cNvPr id="39" name="TextBox 39"/>
              <p:cNvSpPr txBox="1"/>
              <p:nvPr/>
            </p:nvSpPr>
            <p:spPr>
              <a:xfrm>
                <a:off x="0" y="-38100"/>
                <a:ext cx="1367163" cy="506258"/>
              </a:xfrm>
              <a:prstGeom prst="rect">
                <a:avLst/>
              </a:prstGeom>
            </p:spPr>
            <p:txBody>
              <a:bodyPr lIns="50800" tIns="50800" rIns="50800" bIns="50800" rtlCol="0" anchor="ctr"/>
              <a:lstStyle/>
              <a:p>
                <a:pPr algn="ctr">
                  <a:lnSpc>
                    <a:spcPts val="3079"/>
                  </a:lnSpc>
                </a:pPr>
                <a:endParaRPr/>
              </a:p>
            </p:txBody>
          </p:sp>
        </p:grpSp>
        <p:sp>
          <p:nvSpPr>
            <p:cNvPr id="40" name="Freeform 40"/>
            <p:cNvSpPr/>
            <p:nvPr/>
          </p:nvSpPr>
          <p:spPr>
            <a:xfrm>
              <a:off x="1530141" y="857772"/>
              <a:ext cx="1081653" cy="1199628"/>
            </a:xfrm>
            <a:custGeom>
              <a:avLst/>
              <a:gdLst/>
              <a:ahLst/>
              <a:cxnLst/>
              <a:rect l="l" t="t" r="r" b="b"/>
              <a:pathLst>
                <a:path w="1081653" h="1199628">
                  <a:moveTo>
                    <a:pt x="0" y="0"/>
                  </a:moveTo>
                  <a:lnTo>
                    <a:pt x="1081652" y="0"/>
                  </a:lnTo>
                  <a:lnTo>
                    <a:pt x="1081652" y="1199628"/>
                  </a:lnTo>
                  <a:lnTo>
                    <a:pt x="0" y="1199628"/>
                  </a:lnTo>
                  <a:lnTo>
                    <a:pt x="0" y="0"/>
                  </a:lnTo>
                  <a:close/>
                </a:path>
              </a:pathLst>
            </a:custGeom>
            <a:blipFill>
              <a:blip r:embed="rId2"/>
              <a:stretch>
                <a:fillRect/>
              </a:stretch>
            </a:blipFill>
          </p:spPr>
          <p:txBody>
            <a:bodyPr/>
            <a:lstStyle/>
            <a:p>
              <a:endParaRPr lang="en-IN"/>
            </a:p>
          </p:txBody>
        </p:sp>
        <p:sp>
          <p:nvSpPr>
            <p:cNvPr id="41" name="Freeform 41"/>
            <p:cNvSpPr/>
            <p:nvPr/>
          </p:nvSpPr>
          <p:spPr>
            <a:xfrm>
              <a:off x="3090281" y="857772"/>
              <a:ext cx="1023283" cy="1147317"/>
            </a:xfrm>
            <a:custGeom>
              <a:avLst/>
              <a:gdLst/>
              <a:ahLst/>
              <a:cxnLst/>
              <a:rect l="l" t="t" r="r" b="b"/>
              <a:pathLst>
                <a:path w="1023283" h="1147317">
                  <a:moveTo>
                    <a:pt x="0" y="0"/>
                  </a:moveTo>
                  <a:lnTo>
                    <a:pt x="1023283" y="0"/>
                  </a:lnTo>
                  <a:lnTo>
                    <a:pt x="1023283" y="1147317"/>
                  </a:lnTo>
                  <a:lnTo>
                    <a:pt x="0" y="1147317"/>
                  </a:lnTo>
                  <a:lnTo>
                    <a:pt x="0" y="0"/>
                  </a:lnTo>
                  <a:close/>
                </a:path>
              </a:pathLst>
            </a:custGeom>
            <a:blipFill>
              <a:blip r:embed="rId3"/>
              <a:stretch>
                <a:fillRect/>
              </a:stretch>
            </a:blipFill>
          </p:spPr>
          <p:txBody>
            <a:bodyPr/>
            <a:lstStyle/>
            <a:p>
              <a:endParaRPr lang="en-IN"/>
            </a:p>
          </p:txBody>
        </p:sp>
        <p:sp>
          <p:nvSpPr>
            <p:cNvPr id="42" name="Freeform 42"/>
            <p:cNvSpPr/>
            <p:nvPr/>
          </p:nvSpPr>
          <p:spPr>
            <a:xfrm>
              <a:off x="4596164" y="910083"/>
              <a:ext cx="1023283" cy="1147317"/>
            </a:xfrm>
            <a:custGeom>
              <a:avLst/>
              <a:gdLst/>
              <a:ahLst/>
              <a:cxnLst/>
              <a:rect l="l" t="t" r="r" b="b"/>
              <a:pathLst>
                <a:path w="1023283" h="1147317">
                  <a:moveTo>
                    <a:pt x="0" y="0"/>
                  </a:moveTo>
                  <a:lnTo>
                    <a:pt x="1023282" y="0"/>
                  </a:lnTo>
                  <a:lnTo>
                    <a:pt x="1023282" y="1147317"/>
                  </a:lnTo>
                  <a:lnTo>
                    <a:pt x="0" y="1147317"/>
                  </a:lnTo>
                  <a:lnTo>
                    <a:pt x="0" y="0"/>
                  </a:lnTo>
                  <a:close/>
                </a:path>
              </a:pathLst>
            </a:custGeom>
            <a:blipFill>
              <a:blip r:embed="rId4"/>
              <a:stretch>
                <a:fillRect/>
              </a:stretch>
            </a:blipFill>
          </p:spPr>
          <p:txBody>
            <a:bodyPr/>
            <a:lstStyle/>
            <a:p>
              <a:endParaRPr lang="en-IN"/>
            </a:p>
          </p:txBody>
        </p:sp>
        <p:sp>
          <p:nvSpPr>
            <p:cNvPr id="43" name="TextBox 43"/>
            <p:cNvSpPr txBox="1"/>
            <p:nvPr/>
          </p:nvSpPr>
          <p:spPr>
            <a:xfrm>
              <a:off x="281748" y="190500"/>
              <a:ext cx="6357766" cy="515621"/>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Bold"/>
                </a:rPr>
                <a:t>RATINGS AND REVIEWS</a:t>
              </a:r>
            </a:p>
          </p:txBody>
        </p:sp>
      </p:grpSp>
      <p:sp>
        <p:nvSpPr>
          <p:cNvPr id="44" name="TextBox 44"/>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SOLUTIONS   PRIORITIZATION   </a:t>
            </a:r>
            <a:r>
              <a:rPr lang="en-US" sz="2199">
                <a:solidFill>
                  <a:srgbClr val="2873F0"/>
                </a:solidFill>
                <a:latin typeface="Poppins Bold"/>
              </a:rPr>
              <a:t>METRICS</a:t>
            </a:r>
            <a:r>
              <a:rPr lang="en-US" sz="2199">
                <a:solidFill>
                  <a:srgbClr val="000000"/>
                </a:solidFill>
                <a:latin typeface="Poppins Bold"/>
              </a:rPr>
              <a:t>   GTM STRATEGY </a:t>
            </a:r>
          </a:p>
        </p:txBody>
      </p:sp>
      <p:sp>
        <p:nvSpPr>
          <p:cNvPr id="45" name="TextBox 45"/>
          <p:cNvSpPr txBox="1"/>
          <p:nvPr/>
        </p:nvSpPr>
        <p:spPr>
          <a:xfrm>
            <a:off x="10603674" y="2710665"/>
            <a:ext cx="4885911"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SATISFACTION</a:t>
            </a:r>
          </a:p>
        </p:txBody>
      </p:sp>
      <p:sp>
        <p:nvSpPr>
          <p:cNvPr id="46" name="TextBox 46"/>
          <p:cNvSpPr txBox="1"/>
          <p:nvPr/>
        </p:nvSpPr>
        <p:spPr>
          <a:xfrm>
            <a:off x="11830040" y="3137386"/>
            <a:ext cx="3797287" cy="763270"/>
          </a:xfrm>
          <a:prstGeom prst="rect">
            <a:avLst/>
          </a:prstGeom>
        </p:spPr>
        <p:txBody>
          <a:bodyPr lIns="0" tIns="0" rIns="0" bIns="0" rtlCol="0" anchor="t">
            <a:spAutoFit/>
          </a:bodyPr>
          <a:lstStyle/>
          <a:p>
            <a:pPr marL="474978" lvl="1" indent="-237489">
              <a:lnSpc>
                <a:spcPts val="3079"/>
              </a:lnSpc>
              <a:buFont typeface="Arial"/>
              <a:buChar char="•"/>
            </a:pPr>
            <a:r>
              <a:rPr lang="en-US" sz="2199">
                <a:solidFill>
                  <a:srgbClr val="000000"/>
                </a:solidFill>
                <a:latin typeface="Canva Sans"/>
              </a:rPr>
              <a:t>Net promoter score. </a:t>
            </a:r>
          </a:p>
          <a:p>
            <a:pPr marL="474978" lvl="1" indent="-237489">
              <a:lnSpc>
                <a:spcPts val="3079"/>
              </a:lnSpc>
              <a:buFont typeface="Arial"/>
              <a:buChar char="•"/>
            </a:pPr>
            <a:r>
              <a:rPr lang="en-US" sz="2199">
                <a:solidFill>
                  <a:srgbClr val="000000"/>
                </a:solidFill>
                <a:latin typeface="Canva Sans"/>
              </a:rPr>
              <a:t>CSAT score.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74411" y="1241434"/>
            <a:ext cx="8102528" cy="8631045"/>
            <a:chOff x="0" y="0"/>
            <a:chExt cx="2133999" cy="2273197"/>
          </a:xfrm>
        </p:grpSpPr>
        <p:sp>
          <p:nvSpPr>
            <p:cNvPr id="6" name="Freeform 6"/>
            <p:cNvSpPr/>
            <p:nvPr/>
          </p:nvSpPr>
          <p:spPr>
            <a:xfrm>
              <a:off x="0" y="0"/>
              <a:ext cx="2133999" cy="2273197"/>
            </a:xfrm>
            <a:custGeom>
              <a:avLst/>
              <a:gdLst/>
              <a:ahLst/>
              <a:cxnLst/>
              <a:rect l="l" t="t" r="r" b="b"/>
              <a:pathLst>
                <a:path w="2133999" h="2273197">
                  <a:moveTo>
                    <a:pt x="48730" y="0"/>
                  </a:moveTo>
                  <a:lnTo>
                    <a:pt x="2085269" y="0"/>
                  </a:lnTo>
                  <a:cubicBezTo>
                    <a:pt x="2112182" y="0"/>
                    <a:pt x="2133999" y="21817"/>
                    <a:pt x="2133999" y="48730"/>
                  </a:cubicBezTo>
                  <a:lnTo>
                    <a:pt x="2133999" y="2224467"/>
                  </a:lnTo>
                  <a:cubicBezTo>
                    <a:pt x="2133999" y="2251380"/>
                    <a:pt x="2112182" y="2273197"/>
                    <a:pt x="2085269" y="2273197"/>
                  </a:cubicBezTo>
                  <a:lnTo>
                    <a:pt x="48730" y="2273197"/>
                  </a:lnTo>
                  <a:cubicBezTo>
                    <a:pt x="21817" y="2273197"/>
                    <a:pt x="0" y="2251380"/>
                    <a:pt x="0" y="2224467"/>
                  </a:cubicBezTo>
                  <a:lnTo>
                    <a:pt x="0" y="48730"/>
                  </a:lnTo>
                  <a:cubicBezTo>
                    <a:pt x="0" y="21817"/>
                    <a:pt x="21817" y="0"/>
                    <a:pt x="48730" y="0"/>
                  </a:cubicBezTo>
                  <a:close/>
                </a:path>
              </a:pathLst>
            </a:custGeom>
            <a:solidFill>
              <a:srgbClr val="FFFFFF"/>
            </a:solidFill>
            <a:ln w="38100" cap="rnd">
              <a:solidFill>
                <a:srgbClr val="2873F0"/>
              </a:solidFill>
              <a:prstDash val="solid"/>
              <a:round/>
            </a:ln>
          </p:spPr>
          <p:txBody>
            <a:bodyPr/>
            <a:lstStyle/>
            <a:p>
              <a:endParaRPr lang="en-IN"/>
            </a:p>
          </p:txBody>
        </p:sp>
        <p:sp>
          <p:nvSpPr>
            <p:cNvPr id="7" name="TextBox 7"/>
            <p:cNvSpPr txBox="1"/>
            <p:nvPr/>
          </p:nvSpPr>
          <p:spPr>
            <a:xfrm>
              <a:off x="0" y="-38100"/>
              <a:ext cx="2133999" cy="2311297"/>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1062705" y="2562978"/>
            <a:ext cx="7601578" cy="6974264"/>
          </a:xfrm>
          <a:prstGeom prst="rect">
            <a:avLst/>
          </a:prstGeom>
        </p:spPr>
        <p:txBody>
          <a:bodyPr lIns="0" tIns="0" rIns="0" bIns="0" rtlCol="0" anchor="t">
            <a:spAutoFit/>
          </a:bodyPr>
          <a:lstStyle/>
          <a:p>
            <a:pPr marL="424263" lvl="1" indent="-212132">
              <a:lnSpc>
                <a:spcPts val="2751"/>
              </a:lnSpc>
              <a:buFont typeface="Arial"/>
              <a:buChar char="•"/>
            </a:pPr>
            <a:r>
              <a:rPr lang="en-US" sz="1965" spc="3">
                <a:solidFill>
                  <a:srgbClr val="000000"/>
                </a:solidFill>
                <a:latin typeface="Canva Sans"/>
              </a:rPr>
              <a:t>Since the products are pre-owned, there might be defects in the products being sold which might be detected later on regular usage by the buyer. Such unhappy buyers can create negative word of mouth for the Tradesy as well as Flipkart</a:t>
            </a:r>
          </a:p>
          <a:p>
            <a:pPr>
              <a:lnSpc>
                <a:spcPts val="2751"/>
              </a:lnSpc>
            </a:pPr>
            <a:endParaRPr lang="en-US" sz="1965" spc="3">
              <a:solidFill>
                <a:srgbClr val="000000"/>
              </a:solidFill>
              <a:latin typeface="Canva Sans"/>
            </a:endParaRPr>
          </a:p>
          <a:p>
            <a:pPr marL="424263" lvl="1" indent="-212132">
              <a:lnSpc>
                <a:spcPts val="2751"/>
              </a:lnSpc>
              <a:buFont typeface="Arial"/>
              <a:buChar char="•"/>
            </a:pPr>
            <a:r>
              <a:rPr lang="en-US" sz="1965">
                <a:solidFill>
                  <a:srgbClr val="000000"/>
                </a:solidFill>
                <a:latin typeface="Canva Sans"/>
              </a:rPr>
              <a:t>There is a possibility that the books put in the exchange section might be in a very bad condition and hence the user might not ﬁnd it worth the money.</a:t>
            </a:r>
          </a:p>
          <a:p>
            <a:pPr>
              <a:lnSpc>
                <a:spcPts val="2751"/>
              </a:lnSpc>
            </a:pPr>
            <a:endParaRPr lang="en-US" sz="1965">
              <a:solidFill>
                <a:srgbClr val="000000"/>
              </a:solidFill>
              <a:latin typeface="Canva Sans"/>
            </a:endParaRPr>
          </a:p>
          <a:p>
            <a:pPr marL="424263" lvl="1" indent="-212132">
              <a:lnSpc>
                <a:spcPts val="2751"/>
              </a:lnSpc>
              <a:buFont typeface="Arial"/>
              <a:buChar char="•"/>
            </a:pPr>
            <a:r>
              <a:rPr lang="en-US" sz="1965">
                <a:solidFill>
                  <a:srgbClr val="000000"/>
                </a:solidFill>
                <a:latin typeface="Canva Sans"/>
              </a:rPr>
              <a:t>Sellers might not post the real image of the product. They can edit and present a better picture of the photograph for selling the product which might not meet the expectations of the buyer.</a:t>
            </a:r>
          </a:p>
          <a:p>
            <a:pPr>
              <a:lnSpc>
                <a:spcPts val="2751"/>
              </a:lnSpc>
            </a:pPr>
            <a:endParaRPr lang="en-US" sz="1965">
              <a:solidFill>
                <a:srgbClr val="000000"/>
              </a:solidFill>
              <a:latin typeface="Canva Sans"/>
            </a:endParaRPr>
          </a:p>
          <a:p>
            <a:pPr marL="424263" lvl="1" indent="-212132">
              <a:lnSpc>
                <a:spcPts val="2751"/>
              </a:lnSpc>
              <a:buFont typeface="Arial"/>
              <a:buChar char="•"/>
            </a:pPr>
            <a:r>
              <a:rPr lang="en-US" sz="1965">
                <a:solidFill>
                  <a:srgbClr val="000000"/>
                </a:solidFill>
                <a:latin typeface="Canva Sans"/>
              </a:rPr>
              <a:t>For price comparison, all new products may not have enough ratings.</a:t>
            </a:r>
          </a:p>
          <a:p>
            <a:pPr>
              <a:lnSpc>
                <a:spcPts val="2751"/>
              </a:lnSpc>
            </a:pPr>
            <a:endParaRPr lang="en-US" sz="1965">
              <a:solidFill>
                <a:srgbClr val="000000"/>
              </a:solidFill>
              <a:latin typeface="Canva Sans"/>
            </a:endParaRPr>
          </a:p>
          <a:p>
            <a:pPr marL="424263" lvl="1" indent="-212132">
              <a:lnSpc>
                <a:spcPts val="2751"/>
              </a:lnSpc>
              <a:buFont typeface="Arial"/>
              <a:buChar char="•"/>
            </a:pPr>
            <a:r>
              <a:rPr lang="en-US" sz="1965">
                <a:solidFill>
                  <a:srgbClr val="000000"/>
                </a:solidFill>
                <a:latin typeface="Canva Sans"/>
              </a:rPr>
              <a:t>Uncommon categories such as antiques or kids ride-on, may not have enough product listings.</a:t>
            </a:r>
          </a:p>
        </p:txBody>
      </p:sp>
      <p:grpSp>
        <p:nvGrpSpPr>
          <p:cNvPr id="9" name="Group 9"/>
          <p:cNvGrpSpPr/>
          <p:nvPr/>
        </p:nvGrpSpPr>
        <p:grpSpPr>
          <a:xfrm>
            <a:off x="2647530" y="1491081"/>
            <a:ext cx="4356289" cy="896074"/>
            <a:chOff x="0" y="0"/>
            <a:chExt cx="5808385" cy="1194765"/>
          </a:xfrm>
        </p:grpSpPr>
        <p:grpSp>
          <p:nvGrpSpPr>
            <p:cNvPr id="10" name="Group 10"/>
            <p:cNvGrpSpPr/>
            <p:nvPr/>
          </p:nvGrpSpPr>
          <p:grpSpPr>
            <a:xfrm>
              <a:off x="0" y="0"/>
              <a:ext cx="5808385" cy="1194765"/>
              <a:chOff x="0" y="0"/>
              <a:chExt cx="1494709" cy="307457"/>
            </a:xfrm>
          </p:grpSpPr>
          <p:sp>
            <p:nvSpPr>
              <p:cNvPr id="11" name="Freeform 11"/>
              <p:cNvSpPr/>
              <p:nvPr/>
            </p:nvSpPr>
            <p:spPr>
              <a:xfrm>
                <a:off x="0" y="0"/>
                <a:ext cx="1494709" cy="307457"/>
              </a:xfrm>
              <a:custGeom>
                <a:avLst/>
                <a:gdLst/>
                <a:ahLst/>
                <a:cxnLst/>
                <a:rect l="l" t="t" r="r" b="b"/>
                <a:pathLst>
                  <a:path w="1494709" h="307457">
                    <a:moveTo>
                      <a:pt x="34104" y="0"/>
                    </a:moveTo>
                    <a:lnTo>
                      <a:pt x="1460605" y="0"/>
                    </a:lnTo>
                    <a:cubicBezTo>
                      <a:pt x="1469650" y="0"/>
                      <a:pt x="1478325" y="3593"/>
                      <a:pt x="1484720" y="9989"/>
                    </a:cubicBezTo>
                    <a:cubicBezTo>
                      <a:pt x="1491116" y="16385"/>
                      <a:pt x="1494709" y="25059"/>
                      <a:pt x="1494709" y="34104"/>
                    </a:cubicBezTo>
                    <a:lnTo>
                      <a:pt x="1494709" y="273353"/>
                    </a:lnTo>
                    <a:cubicBezTo>
                      <a:pt x="1494709" y="282398"/>
                      <a:pt x="1491116" y="291072"/>
                      <a:pt x="1484720" y="297468"/>
                    </a:cubicBezTo>
                    <a:cubicBezTo>
                      <a:pt x="1478325" y="303864"/>
                      <a:pt x="1469650" y="307457"/>
                      <a:pt x="1460605" y="307457"/>
                    </a:cubicBezTo>
                    <a:lnTo>
                      <a:pt x="34104" y="307457"/>
                    </a:lnTo>
                    <a:cubicBezTo>
                      <a:pt x="25059" y="307457"/>
                      <a:pt x="16385" y="303864"/>
                      <a:pt x="9989" y="297468"/>
                    </a:cubicBezTo>
                    <a:cubicBezTo>
                      <a:pt x="3593" y="291072"/>
                      <a:pt x="0" y="282398"/>
                      <a:pt x="0" y="273353"/>
                    </a:cubicBezTo>
                    <a:lnTo>
                      <a:pt x="0" y="34104"/>
                    </a:lnTo>
                    <a:cubicBezTo>
                      <a:pt x="0" y="25059"/>
                      <a:pt x="3593" y="16385"/>
                      <a:pt x="9989" y="9989"/>
                    </a:cubicBezTo>
                    <a:cubicBezTo>
                      <a:pt x="16385" y="3593"/>
                      <a:pt x="25059" y="0"/>
                      <a:pt x="34104" y="0"/>
                    </a:cubicBezTo>
                    <a:close/>
                  </a:path>
                </a:pathLst>
              </a:custGeom>
              <a:solidFill>
                <a:srgbClr val="2873F0"/>
              </a:solidFill>
            </p:spPr>
            <p:txBody>
              <a:bodyPr/>
              <a:lstStyle/>
              <a:p>
                <a:endParaRPr lang="en-IN"/>
              </a:p>
            </p:txBody>
          </p:sp>
          <p:sp>
            <p:nvSpPr>
              <p:cNvPr id="12" name="TextBox 12"/>
              <p:cNvSpPr txBox="1"/>
              <p:nvPr/>
            </p:nvSpPr>
            <p:spPr>
              <a:xfrm>
                <a:off x="0" y="-38100"/>
                <a:ext cx="1494709" cy="345557"/>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1255113" y="107327"/>
              <a:ext cx="3298158" cy="927571"/>
            </a:xfrm>
            <a:prstGeom prst="rect">
              <a:avLst/>
            </a:prstGeom>
          </p:spPr>
          <p:txBody>
            <a:bodyPr lIns="0" tIns="0" rIns="0" bIns="0" rtlCol="0" anchor="t">
              <a:spAutoFit/>
            </a:bodyPr>
            <a:lstStyle/>
            <a:p>
              <a:pPr algn="ctr">
                <a:lnSpc>
                  <a:spcPts val="5910"/>
                </a:lnSpc>
                <a:spcBef>
                  <a:spcPct val="0"/>
                </a:spcBef>
              </a:pPr>
              <a:r>
                <a:rPr lang="en-US" sz="4221">
                  <a:solidFill>
                    <a:srgbClr val="FFFFFF"/>
                  </a:solidFill>
                  <a:latin typeface="Canva Sans Bold"/>
                </a:rPr>
                <a:t>PITFALLS</a:t>
              </a:r>
            </a:p>
          </p:txBody>
        </p:sp>
      </p:grpSp>
      <p:sp>
        <p:nvSpPr>
          <p:cNvPr id="14" name="TextBox 14"/>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SOLUTIONS   PRIORITIZATION   </a:t>
            </a:r>
            <a:r>
              <a:rPr lang="en-US" sz="2199">
                <a:solidFill>
                  <a:srgbClr val="2873F0"/>
                </a:solidFill>
                <a:latin typeface="Poppins Bold"/>
              </a:rPr>
              <a:t>METRICS</a:t>
            </a:r>
            <a:r>
              <a:rPr lang="en-US" sz="2199">
                <a:solidFill>
                  <a:srgbClr val="000000"/>
                </a:solidFill>
                <a:latin typeface="Poppins Bold"/>
              </a:rPr>
              <a:t>   GTM STRATEGY </a:t>
            </a:r>
          </a:p>
        </p:txBody>
      </p:sp>
      <p:grpSp>
        <p:nvGrpSpPr>
          <p:cNvPr id="15" name="Group 15"/>
          <p:cNvGrpSpPr/>
          <p:nvPr/>
        </p:nvGrpSpPr>
        <p:grpSpPr>
          <a:xfrm>
            <a:off x="9387698" y="1241434"/>
            <a:ext cx="8102528" cy="8631045"/>
            <a:chOff x="0" y="0"/>
            <a:chExt cx="2133999" cy="2273197"/>
          </a:xfrm>
        </p:grpSpPr>
        <p:sp>
          <p:nvSpPr>
            <p:cNvPr id="16" name="Freeform 16"/>
            <p:cNvSpPr/>
            <p:nvPr/>
          </p:nvSpPr>
          <p:spPr>
            <a:xfrm>
              <a:off x="0" y="0"/>
              <a:ext cx="2133999" cy="2273197"/>
            </a:xfrm>
            <a:custGeom>
              <a:avLst/>
              <a:gdLst/>
              <a:ahLst/>
              <a:cxnLst/>
              <a:rect l="l" t="t" r="r" b="b"/>
              <a:pathLst>
                <a:path w="2133999" h="2273197">
                  <a:moveTo>
                    <a:pt x="48730" y="0"/>
                  </a:moveTo>
                  <a:lnTo>
                    <a:pt x="2085269" y="0"/>
                  </a:lnTo>
                  <a:cubicBezTo>
                    <a:pt x="2112182" y="0"/>
                    <a:pt x="2133999" y="21817"/>
                    <a:pt x="2133999" y="48730"/>
                  </a:cubicBezTo>
                  <a:lnTo>
                    <a:pt x="2133999" y="2224467"/>
                  </a:lnTo>
                  <a:cubicBezTo>
                    <a:pt x="2133999" y="2251380"/>
                    <a:pt x="2112182" y="2273197"/>
                    <a:pt x="2085269" y="2273197"/>
                  </a:cubicBezTo>
                  <a:lnTo>
                    <a:pt x="48730" y="2273197"/>
                  </a:lnTo>
                  <a:cubicBezTo>
                    <a:pt x="21817" y="2273197"/>
                    <a:pt x="0" y="2251380"/>
                    <a:pt x="0" y="2224467"/>
                  </a:cubicBezTo>
                  <a:lnTo>
                    <a:pt x="0" y="48730"/>
                  </a:lnTo>
                  <a:cubicBezTo>
                    <a:pt x="0" y="21817"/>
                    <a:pt x="21817" y="0"/>
                    <a:pt x="48730" y="0"/>
                  </a:cubicBezTo>
                  <a:close/>
                </a:path>
              </a:pathLst>
            </a:custGeom>
            <a:solidFill>
              <a:srgbClr val="FFFFFF"/>
            </a:solidFill>
            <a:ln w="38100" cap="rnd">
              <a:solidFill>
                <a:srgbClr val="2873F0"/>
              </a:solidFill>
              <a:prstDash val="solid"/>
              <a:round/>
            </a:ln>
          </p:spPr>
          <p:txBody>
            <a:bodyPr/>
            <a:lstStyle/>
            <a:p>
              <a:endParaRPr lang="en-IN"/>
            </a:p>
          </p:txBody>
        </p:sp>
        <p:sp>
          <p:nvSpPr>
            <p:cNvPr id="17" name="TextBox 17"/>
            <p:cNvSpPr txBox="1"/>
            <p:nvPr/>
          </p:nvSpPr>
          <p:spPr>
            <a:xfrm>
              <a:off x="0" y="-38100"/>
              <a:ext cx="2133999" cy="2311297"/>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9647308" y="2562978"/>
            <a:ext cx="7583308" cy="6974264"/>
          </a:xfrm>
          <a:prstGeom prst="rect">
            <a:avLst/>
          </a:prstGeom>
        </p:spPr>
        <p:txBody>
          <a:bodyPr lIns="0" tIns="0" rIns="0" bIns="0" rtlCol="0" anchor="t">
            <a:spAutoFit/>
          </a:bodyPr>
          <a:lstStyle/>
          <a:p>
            <a:pPr marL="403922" lvl="1" indent="-201961">
              <a:lnSpc>
                <a:spcPts val="2619"/>
              </a:lnSpc>
              <a:buFont typeface="Arial"/>
              <a:buChar char="•"/>
            </a:pPr>
            <a:r>
              <a:rPr lang="en-US" sz="1870" spc="3">
                <a:solidFill>
                  <a:srgbClr val="000000"/>
                </a:solidFill>
                <a:latin typeface="Canva Sans"/>
              </a:rPr>
              <a:t>Develop flexible return and refund policies that protect the interests of buyers. This can include hassle-free return options if the product doesn't meet the described condition. Offer limited warranties or guarantees for certain pre-owned products</a:t>
            </a:r>
          </a:p>
          <a:p>
            <a:pPr>
              <a:lnSpc>
                <a:spcPts val="2619"/>
              </a:lnSpc>
            </a:pPr>
            <a:endParaRPr lang="en-US" sz="1870" spc="3">
              <a:solidFill>
                <a:srgbClr val="000000"/>
              </a:solidFill>
              <a:latin typeface="Canva Sans"/>
            </a:endParaRPr>
          </a:p>
          <a:p>
            <a:pPr marL="403922" lvl="1" indent="-201961">
              <a:lnSpc>
                <a:spcPts val="2619"/>
              </a:lnSpc>
              <a:buFont typeface="Arial"/>
              <a:buChar char="•"/>
            </a:pPr>
            <a:r>
              <a:rPr lang="en-US" sz="1870">
                <a:solidFill>
                  <a:srgbClr val="000000"/>
                </a:solidFill>
                <a:latin typeface="Canva Sans"/>
              </a:rPr>
              <a:t>Establish clear quality standards for books that can be listed in the exchange section. Specify criteria for acceptable conditions, such as minimal wear and tear, no missing pages, and no significant damage.</a:t>
            </a:r>
          </a:p>
          <a:p>
            <a:pPr>
              <a:lnSpc>
                <a:spcPts val="2619"/>
              </a:lnSpc>
            </a:pPr>
            <a:endParaRPr lang="en-US" sz="1870">
              <a:solidFill>
                <a:srgbClr val="000000"/>
              </a:solidFill>
              <a:latin typeface="Canva Sans"/>
            </a:endParaRPr>
          </a:p>
          <a:p>
            <a:pPr marL="403922" lvl="1" indent="-201961">
              <a:lnSpc>
                <a:spcPts val="2619"/>
              </a:lnSpc>
              <a:buFont typeface="Arial"/>
              <a:buChar char="•"/>
            </a:pPr>
            <a:r>
              <a:rPr lang="en-US" sz="1870">
                <a:solidFill>
                  <a:srgbClr val="000000"/>
                </a:solidFill>
                <a:latin typeface="Canva Sans"/>
              </a:rPr>
              <a:t>Implement a quality control program to verify product listing accuracy through random or systematic checks. Consistent misrepresentation by sellers may result in penalties or removal from the platform</a:t>
            </a:r>
          </a:p>
          <a:p>
            <a:pPr>
              <a:lnSpc>
                <a:spcPts val="2619"/>
              </a:lnSpc>
            </a:pPr>
            <a:endParaRPr lang="en-US" sz="1870">
              <a:solidFill>
                <a:srgbClr val="000000"/>
              </a:solidFill>
              <a:latin typeface="Canva Sans"/>
            </a:endParaRPr>
          </a:p>
          <a:p>
            <a:pPr marL="403922" lvl="1" indent="-201961">
              <a:lnSpc>
                <a:spcPts val="2619"/>
              </a:lnSpc>
              <a:buFont typeface="Arial"/>
              <a:buChar char="•"/>
            </a:pPr>
            <a:r>
              <a:rPr lang="en-US" sz="1870">
                <a:solidFill>
                  <a:srgbClr val="000000"/>
                </a:solidFill>
                <a:latin typeface="Canva Sans"/>
              </a:rPr>
              <a:t>Omit showing ratings if enough rating is not present.</a:t>
            </a:r>
          </a:p>
          <a:p>
            <a:pPr>
              <a:lnSpc>
                <a:spcPts val="2619"/>
              </a:lnSpc>
            </a:pPr>
            <a:endParaRPr lang="en-US" sz="1870">
              <a:solidFill>
                <a:srgbClr val="000000"/>
              </a:solidFill>
              <a:latin typeface="Canva Sans"/>
            </a:endParaRPr>
          </a:p>
          <a:p>
            <a:pPr marL="403922" lvl="1" indent="-201961">
              <a:lnSpc>
                <a:spcPts val="2619"/>
              </a:lnSpc>
              <a:buFont typeface="Arial"/>
              <a:buChar char="•"/>
            </a:pPr>
            <a:r>
              <a:rPr lang="en-US" sz="1870">
                <a:solidFill>
                  <a:srgbClr val="000000"/>
                </a:solidFill>
                <a:latin typeface="Canva Sans"/>
              </a:rPr>
              <a:t>Encourage specialized sellers through incentives and support, and promote their products through targeted marketing campaigns.</a:t>
            </a:r>
          </a:p>
        </p:txBody>
      </p:sp>
      <p:grpSp>
        <p:nvGrpSpPr>
          <p:cNvPr id="19" name="Group 19"/>
          <p:cNvGrpSpPr/>
          <p:nvPr/>
        </p:nvGrpSpPr>
        <p:grpSpPr>
          <a:xfrm>
            <a:off x="10439720" y="1491081"/>
            <a:ext cx="5998483" cy="896074"/>
            <a:chOff x="0" y="0"/>
            <a:chExt cx="7997977" cy="1194765"/>
          </a:xfrm>
        </p:grpSpPr>
        <p:grpSp>
          <p:nvGrpSpPr>
            <p:cNvPr id="20" name="Group 20"/>
            <p:cNvGrpSpPr/>
            <p:nvPr/>
          </p:nvGrpSpPr>
          <p:grpSpPr>
            <a:xfrm>
              <a:off x="0" y="0"/>
              <a:ext cx="7997977" cy="1194765"/>
              <a:chOff x="0" y="0"/>
              <a:chExt cx="2058171" cy="307457"/>
            </a:xfrm>
          </p:grpSpPr>
          <p:sp>
            <p:nvSpPr>
              <p:cNvPr id="21" name="Freeform 21"/>
              <p:cNvSpPr/>
              <p:nvPr/>
            </p:nvSpPr>
            <p:spPr>
              <a:xfrm>
                <a:off x="0" y="0"/>
                <a:ext cx="2058171" cy="307457"/>
              </a:xfrm>
              <a:custGeom>
                <a:avLst/>
                <a:gdLst/>
                <a:ahLst/>
                <a:cxnLst/>
                <a:rect l="l" t="t" r="r" b="b"/>
                <a:pathLst>
                  <a:path w="2058171" h="307457">
                    <a:moveTo>
                      <a:pt x="24767" y="0"/>
                    </a:moveTo>
                    <a:lnTo>
                      <a:pt x="2033403" y="0"/>
                    </a:lnTo>
                    <a:cubicBezTo>
                      <a:pt x="2047082" y="0"/>
                      <a:pt x="2058171" y="11089"/>
                      <a:pt x="2058171" y="24767"/>
                    </a:cubicBezTo>
                    <a:lnTo>
                      <a:pt x="2058171" y="282689"/>
                    </a:lnTo>
                    <a:cubicBezTo>
                      <a:pt x="2058171" y="289258"/>
                      <a:pt x="2055562" y="295558"/>
                      <a:pt x="2050917" y="300202"/>
                    </a:cubicBezTo>
                    <a:cubicBezTo>
                      <a:pt x="2046272" y="304847"/>
                      <a:pt x="2039972" y="307457"/>
                      <a:pt x="2033403" y="307457"/>
                    </a:cubicBezTo>
                    <a:lnTo>
                      <a:pt x="24767" y="307457"/>
                    </a:lnTo>
                    <a:cubicBezTo>
                      <a:pt x="18199" y="307457"/>
                      <a:pt x="11899" y="304847"/>
                      <a:pt x="7254" y="300202"/>
                    </a:cubicBezTo>
                    <a:cubicBezTo>
                      <a:pt x="2609" y="295558"/>
                      <a:pt x="0" y="289258"/>
                      <a:pt x="0" y="282689"/>
                    </a:cubicBezTo>
                    <a:lnTo>
                      <a:pt x="0" y="24767"/>
                    </a:lnTo>
                    <a:cubicBezTo>
                      <a:pt x="0" y="18199"/>
                      <a:pt x="2609" y="11899"/>
                      <a:pt x="7254" y="7254"/>
                    </a:cubicBezTo>
                    <a:cubicBezTo>
                      <a:pt x="11899" y="2609"/>
                      <a:pt x="18199" y="0"/>
                      <a:pt x="24767" y="0"/>
                    </a:cubicBezTo>
                    <a:close/>
                  </a:path>
                </a:pathLst>
              </a:custGeom>
              <a:solidFill>
                <a:srgbClr val="2873F0"/>
              </a:solidFill>
            </p:spPr>
            <p:txBody>
              <a:bodyPr/>
              <a:lstStyle/>
              <a:p>
                <a:endParaRPr lang="en-IN"/>
              </a:p>
            </p:txBody>
          </p:sp>
          <p:sp>
            <p:nvSpPr>
              <p:cNvPr id="22" name="TextBox 22"/>
              <p:cNvSpPr txBox="1"/>
              <p:nvPr/>
            </p:nvSpPr>
            <p:spPr>
              <a:xfrm>
                <a:off x="0" y="-38100"/>
                <a:ext cx="2058171" cy="345557"/>
              </a:xfrm>
              <a:prstGeom prst="rect">
                <a:avLst/>
              </a:prstGeom>
            </p:spPr>
            <p:txBody>
              <a:bodyPr lIns="50800" tIns="50800" rIns="50800" bIns="50800" rtlCol="0" anchor="ctr"/>
              <a:lstStyle/>
              <a:p>
                <a:pPr algn="ctr">
                  <a:lnSpc>
                    <a:spcPts val="3079"/>
                  </a:lnSpc>
                </a:pPr>
                <a:endParaRPr/>
              </a:p>
            </p:txBody>
          </p:sp>
        </p:grpSp>
        <p:sp>
          <p:nvSpPr>
            <p:cNvPr id="23" name="TextBox 23"/>
            <p:cNvSpPr txBox="1"/>
            <p:nvPr/>
          </p:nvSpPr>
          <p:spPr>
            <a:xfrm>
              <a:off x="1728255" y="107327"/>
              <a:ext cx="4541468" cy="927571"/>
            </a:xfrm>
            <a:prstGeom prst="rect">
              <a:avLst/>
            </a:prstGeom>
          </p:spPr>
          <p:txBody>
            <a:bodyPr lIns="0" tIns="0" rIns="0" bIns="0" rtlCol="0" anchor="t">
              <a:spAutoFit/>
            </a:bodyPr>
            <a:lstStyle/>
            <a:p>
              <a:pPr algn="ctr">
                <a:lnSpc>
                  <a:spcPts val="5910"/>
                </a:lnSpc>
                <a:spcBef>
                  <a:spcPct val="0"/>
                </a:spcBef>
              </a:pPr>
              <a:r>
                <a:rPr lang="en-US" sz="4221">
                  <a:solidFill>
                    <a:srgbClr val="FFFFFF"/>
                  </a:solidFill>
                  <a:latin typeface="Canva Sans Bold"/>
                </a:rPr>
                <a:t>MITIGATION</a:t>
              </a:r>
            </a:p>
          </p:txBody>
        </p:sp>
      </p:grpSp>
      <p:sp>
        <p:nvSpPr>
          <p:cNvPr id="24" name="Freeform 24"/>
          <p:cNvSpPr/>
          <p:nvPr/>
        </p:nvSpPr>
        <p:spPr>
          <a:xfrm>
            <a:off x="7152961" y="1110681"/>
            <a:ext cx="1723977" cy="1656874"/>
          </a:xfrm>
          <a:custGeom>
            <a:avLst/>
            <a:gdLst/>
            <a:ahLst/>
            <a:cxnLst/>
            <a:rect l="l" t="t" r="r" b="b"/>
            <a:pathLst>
              <a:path w="1723977" h="1656874">
                <a:moveTo>
                  <a:pt x="0" y="0"/>
                </a:moveTo>
                <a:lnTo>
                  <a:pt x="1723978" y="0"/>
                </a:lnTo>
                <a:lnTo>
                  <a:pt x="1723978" y="1656874"/>
                </a:lnTo>
                <a:lnTo>
                  <a:pt x="0" y="1656874"/>
                </a:lnTo>
                <a:lnTo>
                  <a:pt x="0" y="0"/>
                </a:lnTo>
                <a:close/>
              </a:path>
            </a:pathLst>
          </a:custGeom>
          <a:blipFill>
            <a:blip r:embed="rId2"/>
            <a:stretch>
              <a:fillRect b="-4050"/>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4846897"/>
            <a:chOff x="0" y="0"/>
            <a:chExt cx="21640800" cy="6462529"/>
          </a:xfrm>
        </p:grpSpPr>
        <p:sp>
          <p:nvSpPr>
            <p:cNvPr id="6" name="Freeform 6"/>
            <p:cNvSpPr/>
            <p:nvPr/>
          </p:nvSpPr>
          <p:spPr>
            <a:xfrm>
              <a:off x="0" y="0"/>
              <a:ext cx="16606647" cy="6462529"/>
            </a:xfrm>
            <a:custGeom>
              <a:avLst/>
              <a:gdLst/>
              <a:ahLst/>
              <a:cxnLst/>
              <a:rect l="l" t="t" r="r" b="b"/>
              <a:pathLst>
                <a:path w="16606647" h="6462529">
                  <a:moveTo>
                    <a:pt x="0" y="0"/>
                  </a:moveTo>
                  <a:lnTo>
                    <a:pt x="16606647" y="0"/>
                  </a:lnTo>
                  <a:lnTo>
                    <a:pt x="16606647" y="6462529"/>
                  </a:lnTo>
                  <a:lnTo>
                    <a:pt x="0" y="6462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7041703" y="747964"/>
              <a:ext cx="4599097" cy="5357195"/>
            </a:xfrm>
            <a:custGeom>
              <a:avLst/>
              <a:gdLst/>
              <a:ahLst/>
              <a:cxnLst/>
              <a:rect l="l" t="t" r="r" b="b"/>
              <a:pathLst>
                <a:path w="4599097" h="5357195">
                  <a:moveTo>
                    <a:pt x="0" y="0"/>
                  </a:moveTo>
                  <a:lnTo>
                    <a:pt x="4599097" y="0"/>
                  </a:lnTo>
                  <a:lnTo>
                    <a:pt x="4599097" y="5357195"/>
                  </a:lnTo>
                  <a:lnTo>
                    <a:pt x="0" y="5357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2327725" y="150473"/>
              <a:ext cx="966778" cy="966778"/>
            </a:xfrm>
            <a:custGeom>
              <a:avLst/>
              <a:gdLst/>
              <a:ahLst/>
              <a:cxnLst/>
              <a:rect l="l" t="t" r="r" b="b"/>
              <a:pathLst>
                <a:path w="966778" h="966778">
                  <a:moveTo>
                    <a:pt x="0" y="0"/>
                  </a:moveTo>
                  <a:lnTo>
                    <a:pt x="966779" y="0"/>
                  </a:lnTo>
                  <a:lnTo>
                    <a:pt x="966779" y="966778"/>
                  </a:lnTo>
                  <a:lnTo>
                    <a:pt x="0" y="966778"/>
                  </a:lnTo>
                  <a:lnTo>
                    <a:pt x="0" y="0"/>
                  </a:lnTo>
                  <a:close/>
                </a:path>
              </a:pathLst>
            </a:custGeom>
            <a:blipFill>
              <a:blip r:embed="rId6"/>
              <a:stretch>
                <a:fillRect/>
              </a:stretch>
            </a:blipFill>
          </p:spPr>
          <p:txBody>
            <a:bodyPr/>
            <a:lstStyle/>
            <a:p>
              <a:endParaRPr lang="en-IN"/>
            </a:p>
          </p:txBody>
        </p:sp>
        <p:sp>
          <p:nvSpPr>
            <p:cNvPr id="9" name="Freeform 9"/>
            <p:cNvSpPr/>
            <p:nvPr/>
          </p:nvSpPr>
          <p:spPr>
            <a:xfrm>
              <a:off x="2905165" y="940056"/>
              <a:ext cx="2845129" cy="1750854"/>
            </a:xfrm>
            <a:custGeom>
              <a:avLst/>
              <a:gdLst/>
              <a:ahLst/>
              <a:cxnLst/>
              <a:rect l="l" t="t" r="r" b="b"/>
              <a:pathLst>
                <a:path w="2845129" h="1750854">
                  <a:moveTo>
                    <a:pt x="0" y="0"/>
                  </a:moveTo>
                  <a:lnTo>
                    <a:pt x="2845128" y="0"/>
                  </a:lnTo>
                  <a:lnTo>
                    <a:pt x="2845128" y="1750853"/>
                  </a:lnTo>
                  <a:lnTo>
                    <a:pt x="0" y="17508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7375027" y="1206515"/>
              <a:ext cx="2311420" cy="1422440"/>
            </a:xfrm>
            <a:custGeom>
              <a:avLst/>
              <a:gdLst/>
              <a:ahLst/>
              <a:cxnLst/>
              <a:rect l="l" t="t" r="r" b="b"/>
              <a:pathLst>
                <a:path w="2311420" h="1422440">
                  <a:moveTo>
                    <a:pt x="0" y="0"/>
                  </a:moveTo>
                  <a:lnTo>
                    <a:pt x="2311420" y="0"/>
                  </a:lnTo>
                  <a:lnTo>
                    <a:pt x="2311420" y="1422440"/>
                  </a:lnTo>
                  <a:lnTo>
                    <a:pt x="0" y="1422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11147572" y="1026475"/>
              <a:ext cx="2619250" cy="1611869"/>
            </a:xfrm>
            <a:custGeom>
              <a:avLst/>
              <a:gdLst/>
              <a:ahLst/>
              <a:cxnLst/>
              <a:rect l="l" t="t" r="r" b="b"/>
              <a:pathLst>
                <a:path w="2619250" h="1611869">
                  <a:moveTo>
                    <a:pt x="0" y="0"/>
                  </a:moveTo>
                  <a:lnTo>
                    <a:pt x="2619250" y="0"/>
                  </a:lnTo>
                  <a:lnTo>
                    <a:pt x="2619250" y="1611869"/>
                  </a:lnTo>
                  <a:lnTo>
                    <a:pt x="0" y="16118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2" name="Freeform 12"/>
            <p:cNvSpPr/>
            <p:nvPr/>
          </p:nvSpPr>
          <p:spPr>
            <a:xfrm>
              <a:off x="2905165" y="940056"/>
              <a:ext cx="2845129" cy="1750854"/>
            </a:xfrm>
            <a:custGeom>
              <a:avLst/>
              <a:gdLst/>
              <a:ahLst/>
              <a:cxnLst/>
              <a:rect l="l" t="t" r="r" b="b"/>
              <a:pathLst>
                <a:path w="2845129" h="1750854">
                  <a:moveTo>
                    <a:pt x="0" y="0"/>
                  </a:moveTo>
                  <a:lnTo>
                    <a:pt x="2845128" y="0"/>
                  </a:lnTo>
                  <a:lnTo>
                    <a:pt x="2845128" y="1750853"/>
                  </a:lnTo>
                  <a:lnTo>
                    <a:pt x="0" y="1750853"/>
                  </a:lnTo>
                  <a:lnTo>
                    <a:pt x="0" y="0"/>
                  </a:lnTo>
                  <a:close/>
                </a:path>
              </a:pathLst>
            </a:custGeom>
            <a:blipFill>
              <a:blip r:embed="rId13"/>
              <a:stretch>
                <a:fillRect/>
              </a:stretch>
            </a:blipFill>
          </p:spPr>
          <p:txBody>
            <a:bodyPr/>
            <a:lstStyle/>
            <a:p>
              <a:endParaRPr lang="en-IN"/>
            </a:p>
          </p:txBody>
        </p:sp>
        <p:sp>
          <p:nvSpPr>
            <p:cNvPr id="13" name="Freeform 13"/>
            <p:cNvSpPr/>
            <p:nvPr/>
          </p:nvSpPr>
          <p:spPr>
            <a:xfrm>
              <a:off x="7375027" y="1206515"/>
              <a:ext cx="2311420" cy="1422440"/>
            </a:xfrm>
            <a:custGeom>
              <a:avLst/>
              <a:gdLst/>
              <a:ahLst/>
              <a:cxnLst/>
              <a:rect l="l" t="t" r="r" b="b"/>
              <a:pathLst>
                <a:path w="2311420" h="1422440">
                  <a:moveTo>
                    <a:pt x="0" y="0"/>
                  </a:moveTo>
                  <a:lnTo>
                    <a:pt x="2311420" y="0"/>
                  </a:lnTo>
                  <a:lnTo>
                    <a:pt x="2311420" y="1422440"/>
                  </a:lnTo>
                  <a:lnTo>
                    <a:pt x="0" y="142244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11147572" y="1026475"/>
              <a:ext cx="2619250" cy="1611869"/>
            </a:xfrm>
            <a:custGeom>
              <a:avLst/>
              <a:gdLst/>
              <a:ahLst/>
              <a:cxnLst/>
              <a:rect l="l" t="t" r="r" b="b"/>
              <a:pathLst>
                <a:path w="2619250" h="1611869">
                  <a:moveTo>
                    <a:pt x="0" y="0"/>
                  </a:moveTo>
                  <a:lnTo>
                    <a:pt x="2619250" y="0"/>
                  </a:lnTo>
                  <a:lnTo>
                    <a:pt x="2619250" y="1611869"/>
                  </a:lnTo>
                  <a:lnTo>
                    <a:pt x="0" y="1611869"/>
                  </a:lnTo>
                  <a:lnTo>
                    <a:pt x="0" y="0"/>
                  </a:lnTo>
                  <a:close/>
                </a:path>
              </a:pathLst>
            </a:custGeom>
            <a:blipFill>
              <a:blip r:embed="rId13"/>
              <a:stretch>
                <a:fillRect/>
              </a:stretch>
            </a:blipFill>
          </p:spPr>
          <p:txBody>
            <a:bodyPr/>
            <a:lstStyle/>
            <a:p>
              <a:endParaRPr lang="en-IN"/>
            </a:p>
          </p:txBody>
        </p:sp>
        <p:sp>
          <p:nvSpPr>
            <p:cNvPr id="15" name="Freeform 15"/>
            <p:cNvSpPr/>
            <p:nvPr/>
          </p:nvSpPr>
          <p:spPr>
            <a:xfrm>
              <a:off x="15221966" y="729095"/>
              <a:ext cx="3549804" cy="2184578"/>
            </a:xfrm>
            <a:custGeom>
              <a:avLst/>
              <a:gdLst/>
              <a:ahLst/>
              <a:cxnLst/>
              <a:rect l="l" t="t" r="r" b="b"/>
              <a:pathLst>
                <a:path w="3549804" h="2184578">
                  <a:moveTo>
                    <a:pt x="0" y="0"/>
                  </a:moveTo>
                  <a:lnTo>
                    <a:pt x="3549804" y="0"/>
                  </a:lnTo>
                  <a:lnTo>
                    <a:pt x="3549804" y="2184578"/>
                  </a:lnTo>
                  <a:lnTo>
                    <a:pt x="0" y="21845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6" name="Freeform 16"/>
            <p:cNvSpPr/>
            <p:nvPr/>
          </p:nvSpPr>
          <p:spPr>
            <a:xfrm>
              <a:off x="15221966" y="729095"/>
              <a:ext cx="3549804" cy="2184578"/>
            </a:xfrm>
            <a:custGeom>
              <a:avLst/>
              <a:gdLst/>
              <a:ahLst/>
              <a:cxnLst/>
              <a:rect l="l" t="t" r="r" b="b"/>
              <a:pathLst>
                <a:path w="3549804" h="2184578">
                  <a:moveTo>
                    <a:pt x="0" y="0"/>
                  </a:moveTo>
                  <a:lnTo>
                    <a:pt x="3549804" y="0"/>
                  </a:lnTo>
                  <a:lnTo>
                    <a:pt x="3549804" y="2184578"/>
                  </a:lnTo>
                  <a:lnTo>
                    <a:pt x="0" y="2184578"/>
                  </a:lnTo>
                  <a:lnTo>
                    <a:pt x="0" y="0"/>
                  </a:lnTo>
                  <a:close/>
                </a:path>
              </a:pathLst>
            </a:custGeom>
            <a:blipFill>
              <a:blip r:embed="rId13"/>
              <a:stretch>
                <a:fillRect/>
              </a:stretch>
            </a:blipFill>
          </p:spPr>
          <p:txBody>
            <a:bodyPr/>
            <a:lstStyle/>
            <a:p>
              <a:endParaRPr lang="en-IN"/>
            </a:p>
          </p:txBody>
        </p:sp>
        <p:sp>
          <p:nvSpPr>
            <p:cNvPr id="17" name="Freeform 17"/>
            <p:cNvSpPr/>
            <p:nvPr/>
          </p:nvSpPr>
          <p:spPr>
            <a:xfrm>
              <a:off x="1511952" y="1326496"/>
              <a:ext cx="1083351" cy="1083351"/>
            </a:xfrm>
            <a:custGeom>
              <a:avLst/>
              <a:gdLst/>
              <a:ahLst/>
              <a:cxnLst/>
              <a:rect l="l" t="t" r="r" b="b"/>
              <a:pathLst>
                <a:path w="1083351" h="1083351">
                  <a:moveTo>
                    <a:pt x="0" y="0"/>
                  </a:moveTo>
                  <a:lnTo>
                    <a:pt x="1083351" y="0"/>
                  </a:lnTo>
                  <a:lnTo>
                    <a:pt x="1083351" y="1083351"/>
                  </a:lnTo>
                  <a:lnTo>
                    <a:pt x="0" y="108335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8" name="Freeform 18"/>
            <p:cNvSpPr/>
            <p:nvPr/>
          </p:nvSpPr>
          <p:spPr>
            <a:xfrm>
              <a:off x="12656455" y="2581626"/>
              <a:ext cx="3787464" cy="875077"/>
            </a:xfrm>
            <a:custGeom>
              <a:avLst/>
              <a:gdLst/>
              <a:ahLst/>
              <a:cxnLst/>
              <a:rect l="l" t="t" r="r" b="b"/>
              <a:pathLst>
                <a:path w="3787464" h="875077">
                  <a:moveTo>
                    <a:pt x="0" y="0"/>
                  </a:moveTo>
                  <a:lnTo>
                    <a:pt x="3787464" y="0"/>
                  </a:lnTo>
                  <a:lnTo>
                    <a:pt x="3787464" y="875077"/>
                  </a:lnTo>
                  <a:lnTo>
                    <a:pt x="0" y="87507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9" name="Freeform 19"/>
            <p:cNvSpPr/>
            <p:nvPr/>
          </p:nvSpPr>
          <p:spPr>
            <a:xfrm>
              <a:off x="9831323" y="1246238"/>
              <a:ext cx="1171441" cy="1171441"/>
            </a:xfrm>
            <a:custGeom>
              <a:avLst/>
              <a:gdLst/>
              <a:ahLst/>
              <a:cxnLst/>
              <a:rect l="l" t="t" r="r" b="b"/>
              <a:pathLst>
                <a:path w="1171441" h="1171441">
                  <a:moveTo>
                    <a:pt x="0" y="0"/>
                  </a:moveTo>
                  <a:lnTo>
                    <a:pt x="1171441" y="0"/>
                  </a:lnTo>
                  <a:lnTo>
                    <a:pt x="1171441" y="1171441"/>
                  </a:lnTo>
                  <a:lnTo>
                    <a:pt x="0" y="1171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0" name="Freeform 20"/>
            <p:cNvSpPr/>
            <p:nvPr/>
          </p:nvSpPr>
          <p:spPr>
            <a:xfrm>
              <a:off x="1511952" y="1326496"/>
              <a:ext cx="1083351" cy="1083351"/>
            </a:xfrm>
            <a:custGeom>
              <a:avLst/>
              <a:gdLst/>
              <a:ahLst/>
              <a:cxnLst/>
              <a:rect l="l" t="t" r="r" b="b"/>
              <a:pathLst>
                <a:path w="1083351" h="1083351">
                  <a:moveTo>
                    <a:pt x="0" y="0"/>
                  </a:moveTo>
                  <a:lnTo>
                    <a:pt x="1083351" y="0"/>
                  </a:lnTo>
                  <a:lnTo>
                    <a:pt x="1083351" y="1083351"/>
                  </a:lnTo>
                  <a:lnTo>
                    <a:pt x="0" y="1083351"/>
                  </a:lnTo>
                  <a:lnTo>
                    <a:pt x="0" y="0"/>
                  </a:lnTo>
                  <a:close/>
                </a:path>
              </a:pathLst>
            </a:custGeom>
            <a:blipFill>
              <a:blip r:embed="rId22"/>
              <a:stretch>
                <a:fillRect/>
              </a:stretch>
            </a:blipFill>
          </p:spPr>
          <p:txBody>
            <a:bodyPr/>
            <a:lstStyle/>
            <a:p>
              <a:endParaRPr lang="en-IN"/>
            </a:p>
          </p:txBody>
        </p:sp>
        <p:sp>
          <p:nvSpPr>
            <p:cNvPr id="21" name="Freeform 21"/>
            <p:cNvSpPr/>
            <p:nvPr/>
          </p:nvSpPr>
          <p:spPr>
            <a:xfrm>
              <a:off x="9831323" y="1246238"/>
              <a:ext cx="1171441" cy="1171441"/>
            </a:xfrm>
            <a:custGeom>
              <a:avLst/>
              <a:gdLst/>
              <a:ahLst/>
              <a:cxnLst/>
              <a:rect l="l" t="t" r="r" b="b"/>
              <a:pathLst>
                <a:path w="1171441" h="1171441">
                  <a:moveTo>
                    <a:pt x="0" y="0"/>
                  </a:moveTo>
                  <a:lnTo>
                    <a:pt x="1171441" y="0"/>
                  </a:lnTo>
                  <a:lnTo>
                    <a:pt x="1171441" y="1171441"/>
                  </a:lnTo>
                  <a:lnTo>
                    <a:pt x="0" y="1171441"/>
                  </a:lnTo>
                  <a:lnTo>
                    <a:pt x="0" y="0"/>
                  </a:lnTo>
                  <a:close/>
                </a:path>
              </a:pathLst>
            </a:custGeom>
            <a:blipFill>
              <a:blip r:embed="rId23"/>
              <a:stretch>
                <a:fillRect/>
              </a:stretch>
            </a:blipFill>
          </p:spPr>
          <p:txBody>
            <a:bodyPr/>
            <a:lstStyle/>
            <a:p>
              <a:endParaRPr lang="en-IN"/>
            </a:p>
          </p:txBody>
        </p:sp>
        <p:sp>
          <p:nvSpPr>
            <p:cNvPr id="22" name="Freeform 22"/>
            <p:cNvSpPr/>
            <p:nvPr/>
          </p:nvSpPr>
          <p:spPr>
            <a:xfrm>
              <a:off x="13599602" y="837273"/>
              <a:ext cx="1750854" cy="1750854"/>
            </a:xfrm>
            <a:custGeom>
              <a:avLst/>
              <a:gdLst/>
              <a:ahLst/>
              <a:cxnLst/>
              <a:rect l="l" t="t" r="r" b="b"/>
              <a:pathLst>
                <a:path w="1750854" h="1750854">
                  <a:moveTo>
                    <a:pt x="0" y="0"/>
                  </a:moveTo>
                  <a:lnTo>
                    <a:pt x="1750854" y="0"/>
                  </a:lnTo>
                  <a:lnTo>
                    <a:pt x="1750854" y="1750853"/>
                  </a:lnTo>
                  <a:lnTo>
                    <a:pt x="0" y="175085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23" name="Freeform 23"/>
            <p:cNvSpPr/>
            <p:nvPr/>
          </p:nvSpPr>
          <p:spPr>
            <a:xfrm>
              <a:off x="13599602" y="837273"/>
              <a:ext cx="1750854" cy="1750854"/>
            </a:xfrm>
            <a:custGeom>
              <a:avLst/>
              <a:gdLst/>
              <a:ahLst/>
              <a:cxnLst/>
              <a:rect l="l" t="t" r="r" b="b"/>
              <a:pathLst>
                <a:path w="1750854" h="1750854">
                  <a:moveTo>
                    <a:pt x="0" y="0"/>
                  </a:moveTo>
                  <a:lnTo>
                    <a:pt x="1750854" y="0"/>
                  </a:lnTo>
                  <a:lnTo>
                    <a:pt x="1750854" y="1750853"/>
                  </a:lnTo>
                  <a:lnTo>
                    <a:pt x="0" y="1750853"/>
                  </a:lnTo>
                  <a:lnTo>
                    <a:pt x="0" y="0"/>
                  </a:lnTo>
                  <a:close/>
                </a:path>
              </a:pathLst>
            </a:custGeom>
            <a:blipFill>
              <a:blip r:embed="rId26"/>
              <a:stretch>
                <a:fillRect/>
              </a:stretch>
            </a:blipFill>
          </p:spPr>
          <p:txBody>
            <a:bodyPr/>
            <a:lstStyle/>
            <a:p>
              <a:endParaRPr lang="en-IN"/>
            </a:p>
          </p:txBody>
        </p:sp>
        <p:sp>
          <p:nvSpPr>
            <p:cNvPr id="24" name="Freeform 24"/>
            <p:cNvSpPr/>
            <p:nvPr/>
          </p:nvSpPr>
          <p:spPr>
            <a:xfrm>
              <a:off x="18986115" y="1261450"/>
              <a:ext cx="1171441" cy="1171441"/>
            </a:xfrm>
            <a:custGeom>
              <a:avLst/>
              <a:gdLst/>
              <a:ahLst/>
              <a:cxnLst/>
              <a:rect l="l" t="t" r="r" b="b"/>
              <a:pathLst>
                <a:path w="1171441" h="1171441">
                  <a:moveTo>
                    <a:pt x="0" y="0"/>
                  </a:moveTo>
                  <a:lnTo>
                    <a:pt x="1171442" y="0"/>
                  </a:lnTo>
                  <a:lnTo>
                    <a:pt x="1171442" y="1171441"/>
                  </a:lnTo>
                  <a:lnTo>
                    <a:pt x="0" y="1171441"/>
                  </a:lnTo>
                  <a:lnTo>
                    <a:pt x="0" y="0"/>
                  </a:lnTo>
                  <a:close/>
                </a:path>
              </a:pathLst>
            </a:custGeom>
            <a:blipFill>
              <a:blip r:embed="rId20">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25" name="Freeform 25"/>
            <p:cNvSpPr/>
            <p:nvPr/>
          </p:nvSpPr>
          <p:spPr>
            <a:xfrm>
              <a:off x="5882056" y="1134856"/>
              <a:ext cx="1361231" cy="1361231"/>
            </a:xfrm>
            <a:custGeom>
              <a:avLst/>
              <a:gdLst/>
              <a:ahLst/>
              <a:cxnLst/>
              <a:rect l="l" t="t" r="r" b="b"/>
              <a:pathLst>
                <a:path w="1361231" h="1361231">
                  <a:moveTo>
                    <a:pt x="0" y="0"/>
                  </a:moveTo>
                  <a:lnTo>
                    <a:pt x="1361231" y="0"/>
                  </a:lnTo>
                  <a:lnTo>
                    <a:pt x="1361231" y="1361231"/>
                  </a:lnTo>
                  <a:lnTo>
                    <a:pt x="0" y="1361231"/>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26" name="Freeform 26"/>
            <p:cNvSpPr/>
            <p:nvPr/>
          </p:nvSpPr>
          <p:spPr>
            <a:xfrm>
              <a:off x="18986115" y="1261450"/>
              <a:ext cx="1171441" cy="1171441"/>
            </a:xfrm>
            <a:custGeom>
              <a:avLst/>
              <a:gdLst/>
              <a:ahLst/>
              <a:cxnLst/>
              <a:rect l="l" t="t" r="r" b="b"/>
              <a:pathLst>
                <a:path w="1171441" h="1171441">
                  <a:moveTo>
                    <a:pt x="0" y="0"/>
                  </a:moveTo>
                  <a:lnTo>
                    <a:pt x="1171442" y="0"/>
                  </a:lnTo>
                  <a:lnTo>
                    <a:pt x="1171442" y="1171441"/>
                  </a:lnTo>
                  <a:lnTo>
                    <a:pt x="0" y="1171441"/>
                  </a:lnTo>
                  <a:lnTo>
                    <a:pt x="0" y="0"/>
                  </a:lnTo>
                  <a:close/>
                </a:path>
              </a:pathLst>
            </a:custGeom>
            <a:blipFill>
              <a:blip r:embed="rId30"/>
              <a:stretch>
                <a:fillRect/>
              </a:stretch>
            </a:blipFill>
          </p:spPr>
          <p:txBody>
            <a:bodyPr/>
            <a:lstStyle/>
            <a:p>
              <a:endParaRPr lang="en-IN"/>
            </a:p>
          </p:txBody>
        </p:sp>
        <p:sp>
          <p:nvSpPr>
            <p:cNvPr id="27" name="Freeform 27"/>
            <p:cNvSpPr/>
            <p:nvPr/>
          </p:nvSpPr>
          <p:spPr>
            <a:xfrm>
              <a:off x="5882056" y="1134856"/>
              <a:ext cx="1361231" cy="1361231"/>
            </a:xfrm>
            <a:custGeom>
              <a:avLst/>
              <a:gdLst/>
              <a:ahLst/>
              <a:cxnLst/>
              <a:rect l="l" t="t" r="r" b="b"/>
              <a:pathLst>
                <a:path w="1361231" h="1361231">
                  <a:moveTo>
                    <a:pt x="0" y="0"/>
                  </a:moveTo>
                  <a:lnTo>
                    <a:pt x="1361231" y="0"/>
                  </a:lnTo>
                  <a:lnTo>
                    <a:pt x="1361231" y="1361231"/>
                  </a:lnTo>
                  <a:lnTo>
                    <a:pt x="0" y="1361231"/>
                  </a:lnTo>
                  <a:lnTo>
                    <a:pt x="0" y="0"/>
                  </a:lnTo>
                  <a:close/>
                </a:path>
              </a:pathLst>
            </a:custGeom>
            <a:blipFill>
              <a:blip r:embed="rId31"/>
              <a:stretch>
                <a:fillRect/>
              </a:stretch>
            </a:blipFill>
          </p:spPr>
          <p:txBody>
            <a:bodyPr/>
            <a:lstStyle/>
            <a:p>
              <a:endParaRPr lang="en-IN"/>
            </a:p>
          </p:txBody>
        </p:sp>
        <p:grpSp>
          <p:nvGrpSpPr>
            <p:cNvPr id="28" name="Group 28"/>
            <p:cNvGrpSpPr/>
            <p:nvPr/>
          </p:nvGrpSpPr>
          <p:grpSpPr>
            <a:xfrm>
              <a:off x="212929" y="5528007"/>
              <a:ext cx="11573943" cy="934522"/>
              <a:chOff x="0" y="0"/>
              <a:chExt cx="2286211" cy="184597"/>
            </a:xfrm>
          </p:grpSpPr>
          <p:sp>
            <p:nvSpPr>
              <p:cNvPr id="29" name="Freeform 29"/>
              <p:cNvSpPr/>
              <p:nvPr/>
            </p:nvSpPr>
            <p:spPr>
              <a:xfrm>
                <a:off x="0" y="0"/>
                <a:ext cx="2286211" cy="184597"/>
              </a:xfrm>
              <a:custGeom>
                <a:avLst/>
                <a:gdLst/>
                <a:ahLst/>
                <a:cxnLst/>
                <a:rect l="l" t="t" r="r" b="b"/>
                <a:pathLst>
                  <a:path w="2286211" h="184597">
                    <a:moveTo>
                      <a:pt x="0" y="0"/>
                    </a:moveTo>
                    <a:lnTo>
                      <a:pt x="2286211" y="0"/>
                    </a:lnTo>
                    <a:lnTo>
                      <a:pt x="2286211" y="184597"/>
                    </a:lnTo>
                    <a:lnTo>
                      <a:pt x="0" y="184597"/>
                    </a:lnTo>
                    <a:close/>
                  </a:path>
                </a:pathLst>
              </a:custGeom>
              <a:solidFill>
                <a:srgbClr val="FFFFFF"/>
              </a:solidFill>
            </p:spPr>
            <p:txBody>
              <a:bodyPr/>
              <a:lstStyle/>
              <a:p>
                <a:endParaRPr lang="en-IN"/>
              </a:p>
            </p:txBody>
          </p:sp>
          <p:sp>
            <p:nvSpPr>
              <p:cNvPr id="30" name="TextBox 30"/>
              <p:cNvSpPr txBox="1"/>
              <p:nvPr/>
            </p:nvSpPr>
            <p:spPr>
              <a:xfrm>
                <a:off x="0" y="-38100"/>
                <a:ext cx="2286211" cy="222697"/>
              </a:xfrm>
              <a:prstGeom prst="rect">
                <a:avLst/>
              </a:prstGeom>
            </p:spPr>
            <p:txBody>
              <a:bodyPr lIns="50800" tIns="50800" rIns="50800" bIns="50800" rtlCol="0" anchor="ctr"/>
              <a:lstStyle/>
              <a:p>
                <a:pPr algn="ctr">
                  <a:lnSpc>
                    <a:spcPts val="3079"/>
                  </a:lnSpc>
                </a:pPr>
                <a:endParaRPr/>
              </a:p>
            </p:txBody>
          </p:sp>
        </p:grpSp>
        <p:sp>
          <p:nvSpPr>
            <p:cNvPr id="31" name="TextBox 31"/>
            <p:cNvSpPr txBox="1"/>
            <p:nvPr/>
          </p:nvSpPr>
          <p:spPr>
            <a:xfrm>
              <a:off x="7572626" y="277809"/>
              <a:ext cx="4670576" cy="570681"/>
            </a:xfrm>
            <a:prstGeom prst="rect">
              <a:avLst/>
            </a:prstGeom>
          </p:spPr>
          <p:txBody>
            <a:bodyPr lIns="0" tIns="0" rIns="0" bIns="0" rtlCol="0" anchor="t">
              <a:spAutoFit/>
            </a:bodyPr>
            <a:lstStyle/>
            <a:p>
              <a:pPr algn="l">
                <a:lnSpc>
                  <a:spcPts val="3483"/>
                </a:lnSpc>
              </a:pPr>
              <a:r>
                <a:rPr lang="en-US" sz="2488" spc="2">
                  <a:solidFill>
                    <a:srgbClr val="000000"/>
                  </a:solidFill>
                  <a:latin typeface="Open Sans Bold"/>
                </a:rPr>
                <a:t>Go-To-Market Strategy</a:t>
              </a:r>
            </a:p>
          </p:txBody>
        </p:sp>
        <p:sp>
          <p:nvSpPr>
            <p:cNvPr id="32" name="TextBox 32"/>
            <p:cNvSpPr txBox="1"/>
            <p:nvPr/>
          </p:nvSpPr>
          <p:spPr>
            <a:xfrm>
              <a:off x="844450" y="2850498"/>
              <a:ext cx="2698831" cy="458599"/>
            </a:xfrm>
            <a:prstGeom prst="rect">
              <a:avLst/>
            </a:prstGeom>
          </p:spPr>
          <p:txBody>
            <a:bodyPr lIns="0" tIns="0" rIns="0" bIns="0" rtlCol="0" anchor="t">
              <a:spAutoFit/>
            </a:bodyPr>
            <a:lstStyle/>
            <a:p>
              <a:pPr algn="l">
                <a:lnSpc>
                  <a:spcPts val="2736"/>
                </a:lnSpc>
              </a:pPr>
              <a:r>
                <a:rPr lang="en-US" sz="1954" spc="1">
                  <a:solidFill>
                    <a:srgbClr val="000000"/>
                  </a:solidFill>
                  <a:latin typeface="Open Sans Bold"/>
                </a:rPr>
                <a:t>Market Research</a:t>
              </a:r>
            </a:p>
          </p:txBody>
        </p:sp>
        <p:sp>
          <p:nvSpPr>
            <p:cNvPr id="33" name="TextBox 33"/>
            <p:cNvSpPr txBox="1"/>
            <p:nvPr/>
          </p:nvSpPr>
          <p:spPr>
            <a:xfrm>
              <a:off x="4747607" y="2853590"/>
              <a:ext cx="3440002" cy="458599"/>
            </a:xfrm>
            <a:prstGeom prst="rect">
              <a:avLst/>
            </a:prstGeom>
          </p:spPr>
          <p:txBody>
            <a:bodyPr lIns="0" tIns="0" rIns="0" bIns="0" rtlCol="0" anchor="t">
              <a:spAutoFit/>
            </a:bodyPr>
            <a:lstStyle/>
            <a:p>
              <a:pPr algn="l">
                <a:lnSpc>
                  <a:spcPts val="2736"/>
                </a:lnSpc>
              </a:pPr>
              <a:r>
                <a:rPr lang="en-US" sz="1954" spc="1">
                  <a:solidFill>
                    <a:srgbClr val="000000"/>
                  </a:solidFill>
                  <a:latin typeface="Open Sans Bold"/>
                </a:rPr>
                <a:t>Feature Development</a:t>
              </a:r>
            </a:p>
          </p:txBody>
        </p:sp>
        <p:sp>
          <p:nvSpPr>
            <p:cNvPr id="34" name="TextBox 34"/>
            <p:cNvSpPr txBox="1"/>
            <p:nvPr/>
          </p:nvSpPr>
          <p:spPr>
            <a:xfrm>
              <a:off x="9258467" y="2771278"/>
              <a:ext cx="2068050" cy="570681"/>
            </a:xfrm>
            <a:prstGeom prst="rect">
              <a:avLst/>
            </a:prstGeom>
          </p:spPr>
          <p:txBody>
            <a:bodyPr lIns="0" tIns="0" rIns="0" bIns="0" rtlCol="0" anchor="t">
              <a:spAutoFit/>
            </a:bodyPr>
            <a:lstStyle/>
            <a:p>
              <a:pPr algn="l">
                <a:lnSpc>
                  <a:spcPts val="2736"/>
                </a:lnSpc>
              </a:pPr>
              <a:r>
                <a:rPr lang="en-US" sz="1954" spc="1">
                  <a:solidFill>
                    <a:srgbClr val="000000"/>
                  </a:solidFill>
                  <a:latin typeface="Open Sans Bold"/>
                </a:rPr>
                <a:t> Beta Launch</a:t>
              </a:r>
            </a:p>
          </p:txBody>
        </p:sp>
        <p:sp>
          <p:nvSpPr>
            <p:cNvPr id="35" name="TextBox 35"/>
            <p:cNvSpPr txBox="1"/>
            <p:nvPr/>
          </p:nvSpPr>
          <p:spPr>
            <a:xfrm>
              <a:off x="18324436" y="2736746"/>
              <a:ext cx="2097707" cy="458599"/>
            </a:xfrm>
            <a:prstGeom prst="rect">
              <a:avLst/>
            </a:prstGeom>
          </p:spPr>
          <p:txBody>
            <a:bodyPr lIns="0" tIns="0" rIns="0" bIns="0" rtlCol="0" anchor="t">
              <a:spAutoFit/>
            </a:bodyPr>
            <a:lstStyle/>
            <a:p>
              <a:pPr algn="l">
                <a:lnSpc>
                  <a:spcPts val="2736"/>
                </a:lnSpc>
              </a:pPr>
              <a:r>
                <a:rPr lang="en-US" sz="1954" spc="1">
                  <a:solidFill>
                    <a:srgbClr val="000000"/>
                  </a:solidFill>
                  <a:latin typeface="Open Sans Bold"/>
                </a:rPr>
                <a:t>Final Release</a:t>
              </a:r>
            </a:p>
          </p:txBody>
        </p:sp>
        <p:sp>
          <p:nvSpPr>
            <p:cNvPr id="36" name="TextBox 36"/>
            <p:cNvSpPr txBox="1"/>
            <p:nvPr/>
          </p:nvSpPr>
          <p:spPr>
            <a:xfrm>
              <a:off x="502348" y="3363535"/>
              <a:ext cx="3383035" cy="1961272"/>
            </a:xfrm>
            <a:prstGeom prst="rect">
              <a:avLst/>
            </a:prstGeom>
          </p:spPr>
          <p:txBody>
            <a:bodyPr lIns="0" tIns="0" rIns="0" bIns="0" rtlCol="0" anchor="t">
              <a:spAutoFit/>
            </a:bodyPr>
            <a:lstStyle/>
            <a:p>
              <a:pPr algn="ctr">
                <a:lnSpc>
                  <a:spcPts val="1919"/>
                </a:lnSpc>
              </a:pPr>
              <a:r>
                <a:rPr lang="en-US" sz="1599" spc="3">
                  <a:solidFill>
                    <a:srgbClr val="000000"/>
                  </a:solidFill>
                  <a:latin typeface="Open Sans"/>
                </a:rPr>
                <a:t>Understand the users who prefer buying second hand products by conducting primary and secondary research along with competitor analysis.</a:t>
              </a:r>
            </a:p>
          </p:txBody>
        </p:sp>
        <p:sp>
          <p:nvSpPr>
            <p:cNvPr id="37" name="TextBox 37"/>
            <p:cNvSpPr txBox="1"/>
            <p:nvPr/>
          </p:nvSpPr>
          <p:spPr>
            <a:xfrm>
              <a:off x="4960508" y="3335029"/>
              <a:ext cx="3305305" cy="1961272"/>
            </a:xfrm>
            <a:prstGeom prst="rect">
              <a:avLst/>
            </a:prstGeom>
          </p:spPr>
          <p:txBody>
            <a:bodyPr lIns="0" tIns="0" rIns="0" bIns="0" rtlCol="0" anchor="t">
              <a:spAutoFit/>
            </a:bodyPr>
            <a:lstStyle/>
            <a:p>
              <a:pPr algn="ctr">
                <a:lnSpc>
                  <a:spcPts val="1919"/>
                </a:lnSpc>
              </a:pPr>
              <a:r>
                <a:rPr lang="en-US" sz="1599" spc="3">
                  <a:solidFill>
                    <a:srgbClr val="000000"/>
                  </a:solidFill>
                  <a:latin typeface="Open Sans"/>
                </a:rPr>
                <a:t>Design a separate section for second hand goods. That feature must help sellers ﬁnd the right buyer as well as provide ﬂipkart assurance to buyers.</a:t>
              </a:r>
            </a:p>
          </p:txBody>
        </p:sp>
        <p:sp>
          <p:nvSpPr>
            <p:cNvPr id="38" name="TextBox 38"/>
            <p:cNvSpPr txBox="1"/>
            <p:nvPr/>
          </p:nvSpPr>
          <p:spPr>
            <a:xfrm>
              <a:off x="8730006" y="3303770"/>
              <a:ext cx="3423661" cy="1961272"/>
            </a:xfrm>
            <a:prstGeom prst="rect">
              <a:avLst/>
            </a:prstGeom>
          </p:spPr>
          <p:txBody>
            <a:bodyPr lIns="0" tIns="0" rIns="0" bIns="0" rtlCol="0" anchor="t">
              <a:spAutoFit/>
            </a:bodyPr>
            <a:lstStyle/>
            <a:p>
              <a:pPr algn="ctr">
                <a:lnSpc>
                  <a:spcPts val="1919"/>
                </a:lnSpc>
              </a:pPr>
              <a:r>
                <a:rPr lang="en-US" sz="1599" spc="3">
                  <a:solidFill>
                    <a:srgbClr val="000000"/>
                  </a:solidFill>
                  <a:latin typeface="Open Sans"/>
                </a:rPr>
                <a:t>Developed Beta version of the features which will be released to a small set</a:t>
              </a:r>
            </a:p>
            <a:p>
              <a:pPr algn="ctr">
                <a:lnSpc>
                  <a:spcPts val="1919"/>
                </a:lnSpc>
              </a:pPr>
              <a:r>
                <a:rPr lang="en-US" sz="1599" spc="3">
                  <a:solidFill>
                    <a:srgbClr val="000000"/>
                  </a:solidFill>
                  <a:latin typeface="Open Sans"/>
                </a:rPr>
                <a:t>of users to collect initial performance data and user feedback</a:t>
              </a:r>
            </a:p>
          </p:txBody>
        </p:sp>
        <p:sp>
          <p:nvSpPr>
            <p:cNvPr id="39" name="TextBox 39"/>
            <p:cNvSpPr txBox="1"/>
            <p:nvPr/>
          </p:nvSpPr>
          <p:spPr>
            <a:xfrm>
              <a:off x="12800981" y="3172527"/>
              <a:ext cx="3498412" cy="2286278"/>
            </a:xfrm>
            <a:prstGeom prst="rect">
              <a:avLst/>
            </a:prstGeom>
          </p:spPr>
          <p:txBody>
            <a:bodyPr lIns="0" tIns="0" rIns="0" bIns="0" rtlCol="0" anchor="t">
              <a:spAutoFit/>
            </a:bodyPr>
            <a:lstStyle/>
            <a:p>
              <a:pPr algn="ctr">
                <a:lnSpc>
                  <a:spcPts val="1919"/>
                </a:lnSpc>
              </a:pPr>
              <a:r>
                <a:rPr lang="en-US" sz="1599" spc="3">
                  <a:solidFill>
                    <a:srgbClr val="000000"/>
                  </a:solidFill>
                  <a:latin typeface="Open Sans"/>
                </a:rPr>
                <a:t>Work on the suggestions and feedback given by the users before in the beta version and that is how ﬁnal version of the features will be developed for the ﬁnal release.</a:t>
              </a:r>
            </a:p>
          </p:txBody>
        </p:sp>
        <p:sp>
          <p:nvSpPr>
            <p:cNvPr id="40" name="TextBox 40"/>
            <p:cNvSpPr txBox="1"/>
            <p:nvPr/>
          </p:nvSpPr>
          <p:spPr>
            <a:xfrm>
              <a:off x="17425209" y="3201032"/>
              <a:ext cx="3832084" cy="2286278"/>
            </a:xfrm>
            <a:prstGeom prst="rect">
              <a:avLst/>
            </a:prstGeom>
          </p:spPr>
          <p:txBody>
            <a:bodyPr lIns="0" tIns="0" rIns="0" bIns="0" rtlCol="0" anchor="t">
              <a:spAutoFit/>
            </a:bodyPr>
            <a:lstStyle/>
            <a:p>
              <a:pPr algn="ctr">
                <a:lnSpc>
                  <a:spcPts val="1919"/>
                </a:lnSpc>
              </a:pPr>
              <a:r>
                <a:rPr lang="en-US" sz="1599" spc="3">
                  <a:solidFill>
                    <a:srgbClr val="000000"/>
                  </a:solidFill>
                  <a:latin typeface="Open Sans"/>
                </a:rPr>
                <a:t>Fix all the bugs, rework on the feedback, and then launch the ﬁnal version. Improvements </a:t>
              </a:r>
            </a:p>
            <a:p>
              <a:pPr algn="ctr">
                <a:lnSpc>
                  <a:spcPts val="1919"/>
                </a:lnSpc>
              </a:pPr>
              <a:r>
                <a:rPr lang="en-US" sz="1599" spc="3">
                  <a:solidFill>
                    <a:srgbClr val="000000"/>
                  </a:solidFill>
                  <a:latin typeface="Open Sans"/>
                </a:rPr>
                <a:t>will be advertised and communicated to users through notiﬁcations and app update information.</a:t>
              </a:r>
            </a:p>
          </p:txBody>
        </p:sp>
        <p:sp>
          <p:nvSpPr>
            <p:cNvPr id="41" name="TextBox 41"/>
            <p:cNvSpPr txBox="1"/>
            <p:nvPr/>
          </p:nvSpPr>
          <p:spPr>
            <a:xfrm>
              <a:off x="13713309" y="2714605"/>
              <a:ext cx="1673417" cy="486427"/>
            </a:xfrm>
            <a:prstGeom prst="rect">
              <a:avLst/>
            </a:prstGeom>
          </p:spPr>
          <p:txBody>
            <a:bodyPr lIns="0" tIns="0" rIns="0" bIns="0" rtlCol="0" anchor="t">
              <a:spAutoFit/>
            </a:bodyPr>
            <a:lstStyle/>
            <a:p>
              <a:pPr algn="l">
                <a:lnSpc>
                  <a:spcPts val="2985"/>
                </a:lnSpc>
              </a:pPr>
              <a:r>
                <a:rPr lang="en-US" sz="2132" spc="2">
                  <a:solidFill>
                    <a:srgbClr val="000000"/>
                  </a:solidFill>
                  <a:latin typeface="Open Sans Bold"/>
                </a:rPr>
                <a:t>Feedback</a:t>
              </a:r>
            </a:p>
          </p:txBody>
        </p:sp>
      </p:grpSp>
      <p:sp>
        <p:nvSpPr>
          <p:cNvPr id="42" name="TextBox 42"/>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SOLUTIONS   PRIORITIZATION   METRICS   </a:t>
            </a:r>
            <a:r>
              <a:rPr lang="en-US" sz="2199">
                <a:solidFill>
                  <a:srgbClr val="2873F0"/>
                </a:solidFill>
                <a:latin typeface="Poppins Bold"/>
              </a:rPr>
              <a:t>GTM STRATEGY </a:t>
            </a:r>
          </a:p>
        </p:txBody>
      </p:sp>
      <p:grpSp>
        <p:nvGrpSpPr>
          <p:cNvPr id="43" name="Group 43"/>
          <p:cNvGrpSpPr/>
          <p:nvPr/>
        </p:nvGrpSpPr>
        <p:grpSpPr>
          <a:xfrm>
            <a:off x="1044207" y="5397789"/>
            <a:ext cx="16199586" cy="4475543"/>
            <a:chOff x="0" y="0"/>
            <a:chExt cx="21599448" cy="5967391"/>
          </a:xfrm>
        </p:grpSpPr>
        <p:grpSp>
          <p:nvGrpSpPr>
            <p:cNvPr id="44" name="Group 44"/>
            <p:cNvGrpSpPr/>
            <p:nvPr/>
          </p:nvGrpSpPr>
          <p:grpSpPr>
            <a:xfrm>
              <a:off x="0" y="0"/>
              <a:ext cx="21415997" cy="5967391"/>
              <a:chOff x="0" y="0"/>
              <a:chExt cx="4478062" cy="1247775"/>
            </a:xfrm>
          </p:grpSpPr>
          <p:sp>
            <p:nvSpPr>
              <p:cNvPr id="45" name="Freeform 45"/>
              <p:cNvSpPr/>
              <p:nvPr/>
            </p:nvSpPr>
            <p:spPr>
              <a:xfrm>
                <a:off x="0" y="0"/>
                <a:ext cx="4478062" cy="1247775"/>
              </a:xfrm>
              <a:custGeom>
                <a:avLst/>
                <a:gdLst/>
                <a:ahLst/>
                <a:cxnLst/>
                <a:rect l="l" t="t" r="r" b="b"/>
                <a:pathLst>
                  <a:path w="4478062" h="1247775">
                    <a:moveTo>
                      <a:pt x="23222" y="0"/>
                    </a:moveTo>
                    <a:lnTo>
                      <a:pt x="4454840" y="0"/>
                    </a:lnTo>
                    <a:cubicBezTo>
                      <a:pt x="4467665" y="0"/>
                      <a:pt x="4478062" y="10397"/>
                      <a:pt x="4478062" y="23222"/>
                    </a:cubicBezTo>
                    <a:lnTo>
                      <a:pt x="4478062" y="1224553"/>
                    </a:lnTo>
                    <a:cubicBezTo>
                      <a:pt x="4478062" y="1237378"/>
                      <a:pt x="4467665" y="1247775"/>
                      <a:pt x="4454840" y="1247775"/>
                    </a:cubicBezTo>
                    <a:lnTo>
                      <a:pt x="23222" y="1247775"/>
                    </a:lnTo>
                    <a:cubicBezTo>
                      <a:pt x="10397" y="1247775"/>
                      <a:pt x="0" y="1237378"/>
                      <a:pt x="0" y="1224553"/>
                    </a:cubicBezTo>
                    <a:lnTo>
                      <a:pt x="0" y="23222"/>
                    </a:lnTo>
                    <a:cubicBezTo>
                      <a:pt x="0" y="10397"/>
                      <a:pt x="10397" y="0"/>
                      <a:pt x="23222" y="0"/>
                    </a:cubicBezTo>
                    <a:close/>
                  </a:path>
                </a:pathLst>
              </a:custGeom>
              <a:solidFill>
                <a:srgbClr val="FFFFFF"/>
              </a:solidFill>
              <a:ln w="38100" cap="rnd">
                <a:solidFill>
                  <a:srgbClr val="2873F0"/>
                </a:solidFill>
                <a:prstDash val="solid"/>
                <a:round/>
              </a:ln>
            </p:spPr>
            <p:txBody>
              <a:bodyPr/>
              <a:lstStyle/>
              <a:p>
                <a:endParaRPr lang="en-IN"/>
              </a:p>
            </p:txBody>
          </p:sp>
          <p:sp>
            <p:nvSpPr>
              <p:cNvPr id="46" name="TextBox 46"/>
              <p:cNvSpPr txBox="1"/>
              <p:nvPr/>
            </p:nvSpPr>
            <p:spPr>
              <a:xfrm>
                <a:off x="0" y="-38100"/>
                <a:ext cx="4478062" cy="1285875"/>
              </a:xfrm>
              <a:prstGeom prst="rect">
                <a:avLst/>
              </a:prstGeom>
            </p:spPr>
            <p:txBody>
              <a:bodyPr lIns="50800" tIns="50800" rIns="50800" bIns="50800" rtlCol="0" anchor="ctr"/>
              <a:lstStyle/>
              <a:p>
                <a:pPr algn="ctr">
                  <a:lnSpc>
                    <a:spcPts val="3079"/>
                  </a:lnSpc>
                </a:pPr>
                <a:endParaRPr/>
              </a:p>
            </p:txBody>
          </p:sp>
        </p:grpSp>
        <p:sp>
          <p:nvSpPr>
            <p:cNvPr id="47" name="TextBox 47"/>
            <p:cNvSpPr txBox="1"/>
            <p:nvPr/>
          </p:nvSpPr>
          <p:spPr>
            <a:xfrm>
              <a:off x="544455" y="320837"/>
              <a:ext cx="21054994" cy="5646554"/>
            </a:xfrm>
            <a:prstGeom prst="rect">
              <a:avLst/>
            </a:prstGeom>
          </p:spPr>
          <p:txBody>
            <a:bodyPr lIns="0" tIns="0" rIns="0" bIns="0" rtlCol="0" anchor="t">
              <a:spAutoFit/>
            </a:bodyPr>
            <a:lstStyle/>
            <a:p>
              <a:pPr>
                <a:lnSpc>
                  <a:spcPts val="2479"/>
                </a:lnSpc>
              </a:pPr>
              <a:r>
                <a:rPr lang="en-US" sz="1771">
                  <a:solidFill>
                    <a:srgbClr val="000000"/>
                  </a:solidFill>
                  <a:latin typeface="Canva Sans Bold"/>
                </a:rPr>
                <a:t>Phase-wise Roll out</a:t>
              </a:r>
              <a:r>
                <a:rPr lang="en-US" sz="1771">
                  <a:solidFill>
                    <a:srgbClr val="000000"/>
                  </a:solidFill>
                  <a:latin typeface="Canva Sans"/>
                </a:rPr>
                <a:t>: </a:t>
              </a:r>
            </a:p>
            <a:p>
              <a:pPr>
                <a:lnSpc>
                  <a:spcPts val="2215"/>
                </a:lnSpc>
              </a:pPr>
              <a:r>
                <a:rPr lang="en-US" sz="1582">
                  <a:solidFill>
                    <a:srgbClr val="000000"/>
                  </a:solidFill>
                  <a:latin typeface="Canva Sans"/>
                </a:rPr>
                <a:t>Roll out the pre-owned marketplace initially with a select few categories such as smartphones, laptops, and home appliances. Subsequently, broaden the categories to incorporate fashion, accessories, and furniture. Listing pre-owned items in regular search results.</a:t>
              </a:r>
            </a:p>
            <a:p>
              <a:pPr>
                <a:lnSpc>
                  <a:spcPts val="2215"/>
                </a:lnSpc>
              </a:pPr>
              <a:endParaRPr lang="en-US" sz="1582">
                <a:solidFill>
                  <a:srgbClr val="000000"/>
                </a:solidFill>
                <a:latin typeface="Canva Sans"/>
              </a:endParaRPr>
            </a:p>
            <a:p>
              <a:pPr>
                <a:lnSpc>
                  <a:spcPts val="2479"/>
                </a:lnSpc>
              </a:pPr>
              <a:r>
                <a:rPr lang="en-US" sz="1771">
                  <a:solidFill>
                    <a:srgbClr val="000000"/>
                  </a:solidFill>
                  <a:latin typeface="Canva Sans Bold"/>
                </a:rPr>
                <a:t>Generating Awareness</a:t>
              </a:r>
              <a:r>
                <a:rPr lang="en-US" sz="1771">
                  <a:solidFill>
                    <a:srgbClr val="000000"/>
                  </a:solidFill>
                  <a:latin typeface="Canva Sans"/>
                </a:rPr>
                <a:t>: </a:t>
              </a:r>
            </a:p>
            <a:p>
              <a:pPr>
                <a:lnSpc>
                  <a:spcPts val="2215"/>
                </a:lnSpc>
              </a:pPr>
              <a:r>
                <a:rPr lang="en-US" sz="1582">
                  <a:solidFill>
                    <a:srgbClr val="000000"/>
                  </a:solidFill>
                  <a:latin typeface="Canva Sans"/>
                </a:rPr>
                <a:t>Promote a pre-owned marketplace through targeted Email, SMS, and WhatsApp campaigns to selected users. Highlight the changes with a banner on the app's home screen to create in-app awareness. Use social media handles to announce the phase-wise rollout of the pre-owned marketplace.</a:t>
              </a:r>
            </a:p>
            <a:p>
              <a:pPr>
                <a:lnSpc>
                  <a:spcPts val="2215"/>
                </a:lnSpc>
              </a:pPr>
              <a:r>
                <a:rPr lang="en-US" sz="1582">
                  <a:solidFill>
                    <a:srgbClr val="000000"/>
                  </a:solidFill>
                  <a:latin typeface="Canva Sans"/>
                </a:rPr>
                <a:t>Collaborate with existing pre-owned sellers on social media platforms and leverage their network to promote Flipkart's pre-owned store, thereby increasing its visibility.</a:t>
              </a:r>
            </a:p>
            <a:p>
              <a:pPr>
                <a:lnSpc>
                  <a:spcPts val="2215"/>
                </a:lnSpc>
              </a:pPr>
              <a:r>
                <a:rPr lang="en-US" sz="1582">
                  <a:solidFill>
                    <a:srgbClr val="000000"/>
                  </a:solidFill>
                  <a:latin typeface="Canva Sans"/>
                </a:rPr>
                <a:t>Leverage social media platforms like Instagram, Twitter, and Facebook to promote the pre-owned store. Use creative visuals and engaging content to grab customers' attention and showcase the unique features of the store.</a:t>
              </a:r>
            </a:p>
            <a:p>
              <a:pPr>
                <a:lnSpc>
                  <a:spcPts val="2215"/>
                </a:lnSpc>
              </a:pPr>
              <a:endParaRPr lang="en-US" sz="1582">
                <a:solidFill>
                  <a:srgbClr val="000000"/>
                </a:solidFill>
                <a:latin typeface="Canva Sans"/>
              </a:endParaRPr>
            </a:p>
            <a:p>
              <a:pPr>
                <a:lnSpc>
                  <a:spcPts val="2215"/>
                </a:lnSpc>
              </a:pPr>
              <a:r>
                <a:rPr lang="en-US" sz="1582">
                  <a:solidFill>
                    <a:srgbClr val="000000"/>
                  </a:solidFill>
                  <a:latin typeface="Canva Sans"/>
                </a:rPr>
                <a:t>Provide </a:t>
              </a:r>
              <a:r>
                <a:rPr lang="en-US" sz="1582">
                  <a:solidFill>
                    <a:srgbClr val="000000"/>
                  </a:solidFill>
                  <a:latin typeface="Canva Sans Bold"/>
                </a:rPr>
                <a:t>special discounts and deals</a:t>
              </a:r>
              <a:r>
                <a:rPr lang="en-US" sz="1582">
                  <a:solidFill>
                    <a:srgbClr val="000000"/>
                  </a:solidFill>
                  <a:latin typeface="Canva Sans"/>
                </a:rPr>
                <a:t> to customers who shop from the pre-owned store. This can help incentivize customers to try shopping from the store and build trust in the brand.</a:t>
              </a:r>
            </a:p>
            <a:p>
              <a:pPr>
                <a:lnSpc>
                  <a:spcPts val="2215"/>
                </a:lnSpc>
                <a:spcBef>
                  <a:spcPct val="0"/>
                </a:spcBef>
              </a:pPr>
              <a:endParaRPr lang="en-US" sz="1582">
                <a:solidFill>
                  <a:srgbClr val="000000"/>
                </a:solidFill>
                <a:latin typeface="Canva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936423" y="509965"/>
            <a:ext cx="6255352" cy="9925161"/>
          </a:xfrm>
          <a:custGeom>
            <a:avLst/>
            <a:gdLst/>
            <a:ahLst/>
            <a:cxnLst/>
            <a:rect l="l" t="t" r="r" b="b"/>
            <a:pathLst>
              <a:path w="6255352" h="9925161">
                <a:moveTo>
                  <a:pt x="0" y="0"/>
                </a:moveTo>
                <a:lnTo>
                  <a:pt x="6255352" y="0"/>
                </a:lnTo>
                <a:lnTo>
                  <a:pt x="6255352" y="9925161"/>
                </a:lnTo>
                <a:lnTo>
                  <a:pt x="0" y="992516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792003" y="3778524"/>
            <a:ext cx="6063622" cy="1694021"/>
          </a:xfrm>
          <a:prstGeom prst="rect">
            <a:avLst/>
          </a:prstGeom>
        </p:spPr>
        <p:txBody>
          <a:bodyPr lIns="0" tIns="0" rIns="0" bIns="0" rtlCol="0" anchor="t">
            <a:spAutoFit/>
          </a:bodyPr>
          <a:lstStyle/>
          <a:p>
            <a:pPr algn="l">
              <a:lnSpc>
                <a:spcPts val="13360"/>
              </a:lnSpc>
            </a:pPr>
            <a:r>
              <a:rPr lang="en-US" sz="9543">
                <a:solidFill>
                  <a:srgbClr val="FFFFFF"/>
                </a:solidFill>
                <a:latin typeface="Comic Sans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11765" y="1351332"/>
            <a:ext cx="18396387" cy="8284998"/>
            <a:chOff x="0" y="0"/>
            <a:chExt cx="24528515" cy="11046664"/>
          </a:xfrm>
        </p:grpSpPr>
        <p:grpSp>
          <p:nvGrpSpPr>
            <p:cNvPr id="6" name="Group 6"/>
            <p:cNvGrpSpPr/>
            <p:nvPr/>
          </p:nvGrpSpPr>
          <p:grpSpPr>
            <a:xfrm>
              <a:off x="2617430" y="5976354"/>
              <a:ext cx="9138933" cy="5070310"/>
              <a:chOff x="0" y="0"/>
              <a:chExt cx="1805221" cy="1001543"/>
            </a:xfrm>
          </p:grpSpPr>
          <p:sp>
            <p:nvSpPr>
              <p:cNvPr id="7" name="Freeform 7"/>
              <p:cNvSpPr/>
              <p:nvPr/>
            </p:nvSpPr>
            <p:spPr>
              <a:xfrm>
                <a:off x="0" y="0"/>
                <a:ext cx="1805221" cy="1001543"/>
              </a:xfrm>
              <a:custGeom>
                <a:avLst/>
                <a:gdLst/>
                <a:ahLst/>
                <a:cxnLst/>
                <a:rect l="l" t="t" r="r" b="b"/>
                <a:pathLst>
                  <a:path w="1805221" h="1001543">
                    <a:moveTo>
                      <a:pt x="57605" y="0"/>
                    </a:moveTo>
                    <a:lnTo>
                      <a:pt x="1747616" y="0"/>
                    </a:lnTo>
                    <a:cubicBezTo>
                      <a:pt x="1762894" y="0"/>
                      <a:pt x="1777546" y="6069"/>
                      <a:pt x="1788349" y="16872"/>
                    </a:cubicBezTo>
                    <a:cubicBezTo>
                      <a:pt x="1799152" y="27675"/>
                      <a:pt x="1805221" y="42327"/>
                      <a:pt x="1805221" y="57605"/>
                    </a:cubicBezTo>
                    <a:lnTo>
                      <a:pt x="1805221" y="943938"/>
                    </a:lnTo>
                    <a:cubicBezTo>
                      <a:pt x="1805221" y="959215"/>
                      <a:pt x="1799152" y="973867"/>
                      <a:pt x="1788349" y="984671"/>
                    </a:cubicBezTo>
                    <a:cubicBezTo>
                      <a:pt x="1777546" y="995474"/>
                      <a:pt x="1762894" y="1001543"/>
                      <a:pt x="1747616" y="1001543"/>
                    </a:cubicBezTo>
                    <a:lnTo>
                      <a:pt x="57605" y="1001543"/>
                    </a:lnTo>
                    <a:cubicBezTo>
                      <a:pt x="42327" y="1001543"/>
                      <a:pt x="27675" y="995474"/>
                      <a:pt x="16872" y="984671"/>
                    </a:cubicBezTo>
                    <a:cubicBezTo>
                      <a:pt x="6069" y="973867"/>
                      <a:pt x="0" y="959215"/>
                      <a:pt x="0" y="943938"/>
                    </a:cubicBezTo>
                    <a:lnTo>
                      <a:pt x="0" y="57605"/>
                    </a:lnTo>
                    <a:cubicBezTo>
                      <a:pt x="0" y="42327"/>
                      <a:pt x="6069" y="27675"/>
                      <a:pt x="16872" y="16872"/>
                    </a:cubicBezTo>
                    <a:cubicBezTo>
                      <a:pt x="27675" y="6069"/>
                      <a:pt x="42327" y="0"/>
                      <a:pt x="57605"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1805221" cy="103964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289099" y="6309808"/>
              <a:ext cx="8923173" cy="515621"/>
            </a:xfrm>
            <a:prstGeom prst="rect">
              <a:avLst/>
            </a:prstGeom>
          </p:spPr>
          <p:txBody>
            <a:bodyPr lIns="0" tIns="0" rIns="0" bIns="0" rtlCol="0" anchor="t">
              <a:spAutoFit/>
            </a:bodyPr>
            <a:lstStyle/>
            <a:p>
              <a:pPr algn="ctr">
                <a:lnSpc>
                  <a:spcPts val="3359"/>
                </a:lnSpc>
                <a:spcBef>
                  <a:spcPct val="0"/>
                </a:spcBef>
              </a:pPr>
              <a:r>
                <a:rPr lang="en-US" sz="2399">
                  <a:solidFill>
                    <a:srgbClr val="2873F0"/>
                  </a:solidFill>
                  <a:latin typeface="Canva Sans Bold"/>
                </a:rPr>
                <a:t>Some Statistics</a:t>
              </a:r>
            </a:p>
          </p:txBody>
        </p:sp>
        <p:sp>
          <p:nvSpPr>
            <p:cNvPr id="10" name="TextBox 10"/>
            <p:cNvSpPr txBox="1"/>
            <p:nvPr/>
          </p:nvSpPr>
          <p:spPr>
            <a:xfrm>
              <a:off x="3160475" y="8385724"/>
              <a:ext cx="3590211"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200M</a:t>
              </a:r>
            </a:p>
            <a:p>
              <a:pPr algn="ctr">
                <a:lnSpc>
                  <a:spcPts val="3079"/>
                </a:lnSpc>
                <a:spcBef>
                  <a:spcPct val="0"/>
                </a:spcBef>
              </a:pPr>
              <a:r>
                <a:rPr lang="en-US" sz="2199">
                  <a:solidFill>
                    <a:srgbClr val="000000"/>
                  </a:solidFill>
                  <a:latin typeface="Canva Sans"/>
                </a:rPr>
                <a:t>Registered Users</a:t>
              </a:r>
            </a:p>
          </p:txBody>
        </p:sp>
        <p:sp>
          <p:nvSpPr>
            <p:cNvPr id="11" name="TextBox 11"/>
            <p:cNvSpPr txBox="1"/>
            <p:nvPr/>
          </p:nvSpPr>
          <p:spPr>
            <a:xfrm>
              <a:off x="7456762" y="9670117"/>
              <a:ext cx="3590211"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Bengaluru</a:t>
              </a:r>
            </a:p>
            <a:p>
              <a:pPr algn="ctr">
                <a:lnSpc>
                  <a:spcPts val="3079"/>
                </a:lnSpc>
                <a:spcBef>
                  <a:spcPct val="0"/>
                </a:spcBef>
              </a:pPr>
              <a:r>
                <a:rPr lang="en-US" sz="2199">
                  <a:solidFill>
                    <a:srgbClr val="000000"/>
                  </a:solidFill>
                  <a:latin typeface="Canva Sans"/>
                </a:rPr>
                <a:t>Headquarters</a:t>
              </a:r>
            </a:p>
          </p:txBody>
        </p:sp>
        <p:sp>
          <p:nvSpPr>
            <p:cNvPr id="12" name="TextBox 12"/>
            <p:cNvSpPr txBox="1"/>
            <p:nvPr/>
          </p:nvSpPr>
          <p:spPr>
            <a:xfrm>
              <a:off x="3160475" y="7104828"/>
              <a:ext cx="3590211"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$264M</a:t>
              </a:r>
            </a:p>
            <a:p>
              <a:pPr algn="ctr">
                <a:lnSpc>
                  <a:spcPts val="3079"/>
                </a:lnSpc>
                <a:spcBef>
                  <a:spcPct val="0"/>
                </a:spcBef>
              </a:pPr>
              <a:r>
                <a:rPr lang="en-US" sz="2199">
                  <a:solidFill>
                    <a:srgbClr val="000000"/>
                  </a:solidFill>
                  <a:latin typeface="Canva Sans"/>
                </a:rPr>
                <a:t>Latest Funding</a:t>
              </a:r>
            </a:p>
          </p:txBody>
        </p:sp>
        <p:sp>
          <p:nvSpPr>
            <p:cNvPr id="13" name="TextBox 13"/>
            <p:cNvSpPr txBox="1"/>
            <p:nvPr/>
          </p:nvSpPr>
          <p:spPr>
            <a:xfrm>
              <a:off x="3160475" y="9670117"/>
              <a:ext cx="3590211"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$1.0-5.0B</a:t>
              </a:r>
            </a:p>
            <a:p>
              <a:pPr algn="ctr">
                <a:lnSpc>
                  <a:spcPts val="3079"/>
                </a:lnSpc>
                <a:spcBef>
                  <a:spcPct val="0"/>
                </a:spcBef>
              </a:pPr>
              <a:r>
                <a:rPr lang="en-US" sz="2199">
                  <a:solidFill>
                    <a:srgbClr val="000000"/>
                  </a:solidFill>
                  <a:latin typeface="Canva Sans"/>
                </a:rPr>
                <a:t>Annual Rvenue</a:t>
              </a:r>
            </a:p>
          </p:txBody>
        </p:sp>
        <p:sp>
          <p:nvSpPr>
            <p:cNvPr id="14" name="TextBox 14"/>
            <p:cNvSpPr txBox="1"/>
            <p:nvPr/>
          </p:nvSpPr>
          <p:spPr>
            <a:xfrm>
              <a:off x="7395116" y="7104828"/>
              <a:ext cx="3651857"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4.3</a:t>
              </a:r>
            </a:p>
            <a:p>
              <a:pPr algn="ctr">
                <a:lnSpc>
                  <a:spcPts val="3079"/>
                </a:lnSpc>
                <a:spcBef>
                  <a:spcPct val="0"/>
                </a:spcBef>
              </a:pPr>
              <a:r>
                <a:rPr lang="en-US" sz="2199">
                  <a:solidFill>
                    <a:srgbClr val="000000"/>
                  </a:solidFill>
                  <a:latin typeface="Canva Sans"/>
                </a:rPr>
                <a:t>Play Store Ratings</a:t>
              </a:r>
            </a:p>
          </p:txBody>
        </p:sp>
        <p:sp>
          <p:nvSpPr>
            <p:cNvPr id="15" name="TextBox 15"/>
            <p:cNvSpPr txBox="1"/>
            <p:nvPr/>
          </p:nvSpPr>
          <p:spPr>
            <a:xfrm>
              <a:off x="7395116" y="8385724"/>
              <a:ext cx="3651857" cy="1004994"/>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30,000</a:t>
              </a:r>
            </a:p>
            <a:p>
              <a:pPr algn="ctr">
                <a:lnSpc>
                  <a:spcPts val="3079"/>
                </a:lnSpc>
                <a:spcBef>
                  <a:spcPct val="0"/>
                </a:spcBef>
              </a:pPr>
              <a:r>
                <a:rPr lang="en-US" sz="2199">
                  <a:solidFill>
                    <a:srgbClr val="000000"/>
                  </a:solidFill>
                  <a:latin typeface="Canva Sans"/>
                </a:rPr>
                <a:t>No. of Employees</a:t>
              </a:r>
            </a:p>
          </p:txBody>
        </p:sp>
        <p:grpSp>
          <p:nvGrpSpPr>
            <p:cNvPr id="16" name="Group 16"/>
            <p:cNvGrpSpPr/>
            <p:nvPr/>
          </p:nvGrpSpPr>
          <p:grpSpPr>
            <a:xfrm>
              <a:off x="9545008" y="7216635"/>
              <a:ext cx="258707" cy="246580"/>
              <a:chOff x="0" y="0"/>
              <a:chExt cx="812800" cy="774700"/>
            </a:xfrm>
          </p:grpSpPr>
          <p:sp>
            <p:nvSpPr>
              <p:cNvPr id="17" name="Freeform 1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7E831"/>
              </a:solidFill>
            </p:spPr>
            <p:txBody>
              <a:bodyPr/>
              <a:lstStyle/>
              <a:p>
                <a:endParaRPr lang="en-IN"/>
              </a:p>
            </p:txBody>
          </p:sp>
          <p:sp>
            <p:nvSpPr>
              <p:cNvPr id="18" name="TextBox 18"/>
              <p:cNvSpPr txBox="1"/>
              <p:nvPr/>
            </p:nvSpPr>
            <p:spPr>
              <a:xfrm>
                <a:off x="228600" y="228600"/>
                <a:ext cx="355600" cy="381000"/>
              </a:xfrm>
              <a:prstGeom prst="rect">
                <a:avLst/>
              </a:prstGeom>
            </p:spPr>
            <p:txBody>
              <a:bodyPr lIns="50800" tIns="50800" rIns="50800" bIns="50800" rtlCol="0" anchor="ctr"/>
              <a:lstStyle/>
              <a:p>
                <a:pPr algn="ctr">
                  <a:lnSpc>
                    <a:spcPts val="3079"/>
                  </a:lnSpc>
                </a:pPr>
                <a:endParaRPr/>
              </a:p>
            </p:txBody>
          </p:sp>
        </p:grpSp>
        <p:sp>
          <p:nvSpPr>
            <p:cNvPr id="19" name="Freeform 19"/>
            <p:cNvSpPr/>
            <p:nvPr/>
          </p:nvSpPr>
          <p:spPr>
            <a:xfrm>
              <a:off x="8430527" y="6328525"/>
              <a:ext cx="533603" cy="533603"/>
            </a:xfrm>
            <a:custGeom>
              <a:avLst/>
              <a:gdLst/>
              <a:ahLst/>
              <a:cxnLst/>
              <a:rect l="l" t="t" r="r" b="b"/>
              <a:pathLst>
                <a:path w="533603" h="533603">
                  <a:moveTo>
                    <a:pt x="0" y="0"/>
                  </a:moveTo>
                  <a:lnTo>
                    <a:pt x="533603" y="0"/>
                  </a:lnTo>
                  <a:lnTo>
                    <a:pt x="533603" y="533603"/>
                  </a:lnTo>
                  <a:lnTo>
                    <a:pt x="0" y="533603"/>
                  </a:lnTo>
                  <a:lnTo>
                    <a:pt x="0" y="0"/>
                  </a:lnTo>
                  <a:close/>
                </a:path>
              </a:pathLst>
            </a:custGeom>
            <a:blipFill>
              <a:blip r:embed="rId2"/>
              <a:stretch>
                <a:fillRect/>
              </a:stretch>
            </a:blipFill>
          </p:spPr>
          <p:txBody>
            <a:bodyPr/>
            <a:lstStyle/>
            <a:p>
              <a:endParaRPr lang="en-IN"/>
            </a:p>
          </p:txBody>
        </p:sp>
        <p:grpSp>
          <p:nvGrpSpPr>
            <p:cNvPr id="20" name="Group 20"/>
            <p:cNvGrpSpPr/>
            <p:nvPr/>
          </p:nvGrpSpPr>
          <p:grpSpPr>
            <a:xfrm>
              <a:off x="2547549" y="0"/>
              <a:ext cx="13830307" cy="5668125"/>
              <a:chOff x="0" y="0"/>
              <a:chExt cx="2793023" cy="1144675"/>
            </a:xfrm>
          </p:grpSpPr>
          <p:sp>
            <p:nvSpPr>
              <p:cNvPr id="21" name="Freeform 21"/>
              <p:cNvSpPr/>
              <p:nvPr/>
            </p:nvSpPr>
            <p:spPr>
              <a:xfrm>
                <a:off x="0" y="0"/>
                <a:ext cx="2793023" cy="1144675"/>
              </a:xfrm>
              <a:custGeom>
                <a:avLst/>
                <a:gdLst/>
                <a:ahLst/>
                <a:cxnLst/>
                <a:rect l="l" t="t" r="r" b="b"/>
                <a:pathLst>
                  <a:path w="2793023" h="1144675">
                    <a:moveTo>
                      <a:pt x="38065" y="0"/>
                    </a:moveTo>
                    <a:lnTo>
                      <a:pt x="2754958" y="0"/>
                    </a:lnTo>
                    <a:cubicBezTo>
                      <a:pt x="2775981" y="0"/>
                      <a:pt x="2793023" y="17042"/>
                      <a:pt x="2793023" y="38065"/>
                    </a:cubicBezTo>
                    <a:lnTo>
                      <a:pt x="2793023" y="1106610"/>
                    </a:lnTo>
                    <a:cubicBezTo>
                      <a:pt x="2793023" y="1116705"/>
                      <a:pt x="2789013" y="1126387"/>
                      <a:pt x="2781874" y="1133526"/>
                    </a:cubicBezTo>
                    <a:cubicBezTo>
                      <a:pt x="2774736" y="1140665"/>
                      <a:pt x="2765054" y="1144675"/>
                      <a:pt x="2754958" y="1144675"/>
                    </a:cubicBezTo>
                    <a:lnTo>
                      <a:pt x="38065" y="1144675"/>
                    </a:lnTo>
                    <a:cubicBezTo>
                      <a:pt x="27970" y="1144675"/>
                      <a:pt x="18288" y="1140665"/>
                      <a:pt x="11149" y="1133526"/>
                    </a:cubicBezTo>
                    <a:cubicBezTo>
                      <a:pt x="4010" y="1126387"/>
                      <a:pt x="0" y="1116705"/>
                      <a:pt x="0" y="1106610"/>
                    </a:cubicBezTo>
                    <a:lnTo>
                      <a:pt x="0" y="38065"/>
                    </a:lnTo>
                    <a:cubicBezTo>
                      <a:pt x="0" y="27970"/>
                      <a:pt x="4010" y="18288"/>
                      <a:pt x="11149" y="11149"/>
                    </a:cubicBezTo>
                    <a:cubicBezTo>
                      <a:pt x="18288" y="4010"/>
                      <a:pt x="27970" y="0"/>
                      <a:pt x="38065" y="0"/>
                    </a:cubicBezTo>
                    <a:close/>
                  </a:path>
                </a:pathLst>
              </a:custGeom>
              <a:solidFill>
                <a:srgbClr val="FFFFFF"/>
              </a:solidFill>
              <a:ln w="38100" cap="rnd">
                <a:solidFill>
                  <a:srgbClr val="2873F0"/>
                </a:solidFill>
                <a:prstDash val="solid"/>
                <a:round/>
              </a:ln>
            </p:spPr>
            <p:txBody>
              <a:bodyPr/>
              <a:lstStyle/>
              <a:p>
                <a:endParaRPr lang="en-IN"/>
              </a:p>
            </p:txBody>
          </p:sp>
          <p:sp>
            <p:nvSpPr>
              <p:cNvPr id="22" name="TextBox 22"/>
              <p:cNvSpPr txBox="1"/>
              <p:nvPr/>
            </p:nvSpPr>
            <p:spPr>
              <a:xfrm>
                <a:off x="0" y="-38100"/>
                <a:ext cx="2793023" cy="1182775"/>
              </a:xfrm>
              <a:prstGeom prst="rect">
                <a:avLst/>
              </a:prstGeom>
            </p:spPr>
            <p:txBody>
              <a:bodyPr lIns="49689" tIns="49689" rIns="49689" bIns="49689" rtlCol="0" anchor="ctr"/>
              <a:lstStyle/>
              <a:p>
                <a:pPr algn="ctr">
                  <a:lnSpc>
                    <a:spcPts val="2660"/>
                  </a:lnSpc>
                </a:pPr>
                <a:endParaRPr/>
              </a:p>
            </p:txBody>
          </p:sp>
        </p:grpSp>
        <p:sp>
          <p:nvSpPr>
            <p:cNvPr id="23" name="TextBox 23"/>
            <p:cNvSpPr txBox="1"/>
            <p:nvPr/>
          </p:nvSpPr>
          <p:spPr>
            <a:xfrm>
              <a:off x="2962265" y="600305"/>
              <a:ext cx="12752412" cy="5067820"/>
            </a:xfrm>
            <a:prstGeom prst="rect">
              <a:avLst/>
            </a:prstGeom>
          </p:spPr>
          <p:txBody>
            <a:bodyPr lIns="0" tIns="0" rIns="0" bIns="0" rtlCol="0" anchor="t">
              <a:spAutoFit/>
            </a:bodyPr>
            <a:lstStyle/>
            <a:p>
              <a:pPr>
                <a:lnSpc>
                  <a:spcPts val="3012"/>
                </a:lnSpc>
              </a:pPr>
              <a:endParaRPr/>
            </a:p>
            <a:p>
              <a:pPr>
                <a:lnSpc>
                  <a:spcPts val="3012"/>
                </a:lnSpc>
              </a:pPr>
              <a:endParaRPr/>
            </a:p>
            <a:p>
              <a:pPr>
                <a:lnSpc>
                  <a:spcPts val="3012"/>
                </a:lnSpc>
              </a:pPr>
              <a:r>
                <a:rPr lang="en-US" sz="2151">
                  <a:solidFill>
                    <a:srgbClr val="000000"/>
                  </a:solidFill>
                  <a:latin typeface="Canva Sans"/>
                </a:rPr>
                <a:t>Flipkart is an e-commerce platform that offers over 30 million products across 70+ categories. Flipkart, currently 33,000 people strong, has 75 million registered users clocking over 10 million daily visits. Flipkart’s technology has enabled it to deliver 8 million shipments per month.</a:t>
              </a:r>
            </a:p>
            <a:p>
              <a:pPr>
                <a:lnSpc>
                  <a:spcPts val="3012"/>
                </a:lnSpc>
              </a:pPr>
              <a:r>
                <a:rPr lang="en-US" sz="2151">
                  <a:solidFill>
                    <a:srgbClr val="000000"/>
                  </a:solidFill>
                  <a:latin typeface="Canva Sans"/>
                </a:rPr>
                <a:t>Binny and Sachin Bansal founded Flipkart in 2007, with headquarters in Bengaluru, India. In 201</a:t>
              </a:r>
              <a:r>
                <a:rPr lang="en-US" sz="2151" u="sng">
                  <a:solidFill>
                    <a:srgbClr val="000000"/>
                  </a:solidFill>
                  <a:latin typeface="Canva Sans"/>
                  <a:hlinkClick r:id="rId3" tooltip="https://www.crunchbase.com/organization/Walmart"/>
                </a:rPr>
                <a:t>8,</a:t>
              </a:r>
              <a:r>
                <a:rPr lang="en-US" sz="2151" u="sng">
                  <a:solidFill>
                    <a:srgbClr val="000000"/>
                  </a:solidFill>
                  <a:latin typeface="Canva Sans"/>
                </a:rPr>
                <a:t> </a:t>
              </a:r>
              <a:r>
                <a:rPr lang="en-US" sz="2151">
                  <a:solidFill>
                    <a:srgbClr val="2873F0"/>
                  </a:solidFill>
                  <a:latin typeface="Canva Sans"/>
                </a:rPr>
                <a:t>the</a:t>
              </a:r>
              <a:r>
                <a:rPr lang="en-US" sz="2151" u="sng">
                  <a:solidFill>
                    <a:srgbClr val="000000"/>
                  </a:solidFill>
                  <a:latin typeface="Canva Sans"/>
                  <a:hlinkClick r:id="rId3" tooltip="https://www.crunchbase.com/organization/Walmart"/>
                </a:rPr>
                <a:t> com</a:t>
              </a:r>
              <a:r>
                <a:rPr lang="en-US" sz="2151">
                  <a:solidFill>
                    <a:srgbClr val="000000"/>
                  </a:solidFill>
                  <a:latin typeface="Canva Sans"/>
                </a:rPr>
                <a:t>pany was acquired by the giant retail corporation,</a:t>
              </a:r>
              <a:r>
                <a:rPr lang="en-US" sz="2151" u="sng">
                  <a:solidFill>
                    <a:srgbClr val="000000"/>
                  </a:solidFill>
                  <a:latin typeface="Canva Sans"/>
                  <a:hlinkClick r:id="rId3" tooltip="https://www.crunchbase.com/organization/Walmart"/>
                </a:rPr>
                <a:t> Walmart</a:t>
              </a:r>
              <a:r>
                <a:rPr lang="en-US" sz="2151">
                  <a:solidFill>
                    <a:srgbClr val="000000"/>
                  </a:solidFill>
                  <a:latin typeface="Canva Sans"/>
                </a:rPr>
                <a:t>.</a:t>
              </a:r>
            </a:p>
            <a:p>
              <a:pPr algn="ctr">
                <a:lnSpc>
                  <a:spcPts val="3012"/>
                </a:lnSpc>
                <a:spcBef>
                  <a:spcPct val="0"/>
                </a:spcBef>
              </a:pPr>
              <a:endParaRPr lang="en-US" sz="2151">
                <a:solidFill>
                  <a:srgbClr val="000000"/>
                </a:solidFill>
                <a:latin typeface="Canva Sans"/>
              </a:endParaRPr>
            </a:p>
          </p:txBody>
        </p:sp>
        <p:sp>
          <p:nvSpPr>
            <p:cNvPr id="24" name="TextBox 24"/>
            <p:cNvSpPr txBox="1"/>
            <p:nvPr/>
          </p:nvSpPr>
          <p:spPr>
            <a:xfrm>
              <a:off x="0" y="609830"/>
              <a:ext cx="8727935" cy="505172"/>
            </a:xfrm>
            <a:prstGeom prst="rect">
              <a:avLst/>
            </a:prstGeom>
          </p:spPr>
          <p:txBody>
            <a:bodyPr lIns="0" tIns="0" rIns="0" bIns="0" rtlCol="0" anchor="t">
              <a:spAutoFit/>
            </a:bodyPr>
            <a:lstStyle/>
            <a:p>
              <a:pPr algn="ctr">
                <a:lnSpc>
                  <a:spcPts val="3286"/>
                </a:lnSpc>
                <a:spcBef>
                  <a:spcPct val="0"/>
                </a:spcBef>
              </a:pPr>
              <a:r>
                <a:rPr lang="en-US" sz="2347">
                  <a:solidFill>
                    <a:srgbClr val="2873F0"/>
                  </a:solidFill>
                  <a:latin typeface="Canva Sans Bold"/>
                </a:rPr>
                <a:t>About Flipkart</a:t>
              </a:r>
            </a:p>
          </p:txBody>
        </p:sp>
        <p:grpSp>
          <p:nvGrpSpPr>
            <p:cNvPr id="25" name="Group 25"/>
            <p:cNvGrpSpPr/>
            <p:nvPr/>
          </p:nvGrpSpPr>
          <p:grpSpPr>
            <a:xfrm>
              <a:off x="16971955" y="0"/>
              <a:ext cx="7389465" cy="11046664"/>
              <a:chOff x="0" y="0"/>
              <a:chExt cx="1459647" cy="2182057"/>
            </a:xfrm>
          </p:grpSpPr>
          <p:sp>
            <p:nvSpPr>
              <p:cNvPr id="26" name="Freeform 26"/>
              <p:cNvSpPr/>
              <p:nvPr/>
            </p:nvSpPr>
            <p:spPr>
              <a:xfrm>
                <a:off x="0" y="0"/>
                <a:ext cx="1459647" cy="2182057"/>
              </a:xfrm>
              <a:custGeom>
                <a:avLst/>
                <a:gdLst/>
                <a:ahLst/>
                <a:cxnLst/>
                <a:rect l="l" t="t" r="r" b="b"/>
                <a:pathLst>
                  <a:path w="1459647" h="2182057">
                    <a:moveTo>
                      <a:pt x="71243" y="0"/>
                    </a:moveTo>
                    <a:lnTo>
                      <a:pt x="1388404" y="0"/>
                    </a:lnTo>
                    <a:cubicBezTo>
                      <a:pt x="1407299" y="0"/>
                      <a:pt x="1425420" y="7506"/>
                      <a:pt x="1438781" y="20867"/>
                    </a:cubicBezTo>
                    <a:cubicBezTo>
                      <a:pt x="1452141" y="34227"/>
                      <a:pt x="1459647" y="52348"/>
                      <a:pt x="1459647" y="71243"/>
                    </a:cubicBezTo>
                    <a:lnTo>
                      <a:pt x="1459647" y="2110814"/>
                    </a:lnTo>
                    <a:cubicBezTo>
                      <a:pt x="1459647" y="2150160"/>
                      <a:pt x="1427751" y="2182057"/>
                      <a:pt x="1388404" y="2182057"/>
                    </a:cubicBezTo>
                    <a:lnTo>
                      <a:pt x="71243" y="2182057"/>
                    </a:lnTo>
                    <a:cubicBezTo>
                      <a:pt x="31897" y="2182057"/>
                      <a:pt x="0" y="2150160"/>
                      <a:pt x="0" y="2110814"/>
                    </a:cubicBezTo>
                    <a:lnTo>
                      <a:pt x="0" y="71243"/>
                    </a:lnTo>
                    <a:cubicBezTo>
                      <a:pt x="0" y="31897"/>
                      <a:pt x="31897" y="0"/>
                      <a:pt x="71243" y="0"/>
                    </a:cubicBezTo>
                    <a:close/>
                  </a:path>
                </a:pathLst>
              </a:custGeom>
              <a:solidFill>
                <a:srgbClr val="FFFFFF"/>
              </a:solidFill>
              <a:ln w="38100" cap="rnd">
                <a:solidFill>
                  <a:srgbClr val="2873F0"/>
                </a:solidFill>
                <a:prstDash val="solid"/>
                <a:round/>
              </a:ln>
            </p:spPr>
            <p:txBody>
              <a:bodyPr/>
              <a:lstStyle/>
              <a:p>
                <a:endParaRPr lang="en-IN"/>
              </a:p>
            </p:txBody>
          </p:sp>
          <p:sp>
            <p:nvSpPr>
              <p:cNvPr id="27" name="TextBox 27"/>
              <p:cNvSpPr txBox="1"/>
              <p:nvPr/>
            </p:nvSpPr>
            <p:spPr>
              <a:xfrm>
                <a:off x="0" y="-38100"/>
                <a:ext cx="1459647" cy="2220157"/>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7011489" y="216976"/>
              <a:ext cx="7389465" cy="729616"/>
            </a:xfrm>
            <a:prstGeom prst="rect">
              <a:avLst/>
            </a:prstGeom>
          </p:spPr>
          <p:txBody>
            <a:bodyPr lIns="0" tIns="0" rIns="0" bIns="0" rtlCol="0" anchor="t">
              <a:spAutoFit/>
            </a:bodyPr>
            <a:lstStyle/>
            <a:p>
              <a:pPr algn="ctr">
                <a:lnSpc>
                  <a:spcPts val="4619"/>
                </a:lnSpc>
                <a:spcBef>
                  <a:spcPct val="0"/>
                </a:spcBef>
              </a:pPr>
              <a:r>
                <a:rPr lang="en-US" sz="3299">
                  <a:solidFill>
                    <a:srgbClr val="2873F0"/>
                  </a:solidFill>
                  <a:latin typeface="Canva Sans Bold"/>
                </a:rPr>
                <a:t>COMPETITORS</a:t>
              </a:r>
            </a:p>
          </p:txBody>
        </p:sp>
        <p:sp>
          <p:nvSpPr>
            <p:cNvPr id="29" name="TextBox 29"/>
            <p:cNvSpPr txBox="1"/>
            <p:nvPr/>
          </p:nvSpPr>
          <p:spPr>
            <a:xfrm>
              <a:off x="17060950" y="5166250"/>
              <a:ext cx="7389465" cy="666539"/>
            </a:xfrm>
            <a:prstGeom prst="rect">
              <a:avLst/>
            </a:prstGeom>
          </p:spPr>
          <p:txBody>
            <a:bodyPr lIns="0" tIns="0" rIns="0" bIns="0" rtlCol="0" anchor="t">
              <a:spAutoFit/>
            </a:bodyPr>
            <a:lstStyle/>
            <a:p>
              <a:pPr algn="ctr">
                <a:lnSpc>
                  <a:spcPts val="4339"/>
                </a:lnSpc>
                <a:spcBef>
                  <a:spcPct val="0"/>
                </a:spcBef>
              </a:pPr>
              <a:r>
                <a:rPr lang="en-US" sz="3099">
                  <a:solidFill>
                    <a:srgbClr val="2873F0"/>
                  </a:solidFill>
                  <a:latin typeface="Canva Sans Bold"/>
                </a:rPr>
                <a:t>IN PRE-OWNED SEGMENT</a:t>
              </a:r>
            </a:p>
          </p:txBody>
        </p:sp>
        <p:sp>
          <p:nvSpPr>
            <p:cNvPr id="30" name="Freeform 30"/>
            <p:cNvSpPr/>
            <p:nvPr/>
          </p:nvSpPr>
          <p:spPr>
            <a:xfrm>
              <a:off x="17466037" y="1519289"/>
              <a:ext cx="2152002" cy="649376"/>
            </a:xfrm>
            <a:custGeom>
              <a:avLst/>
              <a:gdLst/>
              <a:ahLst/>
              <a:cxnLst/>
              <a:rect l="l" t="t" r="r" b="b"/>
              <a:pathLst>
                <a:path w="2152002" h="649376">
                  <a:moveTo>
                    <a:pt x="0" y="0"/>
                  </a:moveTo>
                  <a:lnTo>
                    <a:pt x="2152003" y="0"/>
                  </a:lnTo>
                  <a:lnTo>
                    <a:pt x="2152003" y="649376"/>
                  </a:lnTo>
                  <a:lnTo>
                    <a:pt x="0" y="649376"/>
                  </a:lnTo>
                  <a:lnTo>
                    <a:pt x="0" y="0"/>
                  </a:lnTo>
                  <a:close/>
                </a:path>
              </a:pathLst>
            </a:custGeom>
            <a:blipFill>
              <a:blip r:embed="rId4"/>
              <a:stretch>
                <a:fillRect/>
              </a:stretch>
            </a:blipFill>
          </p:spPr>
          <p:txBody>
            <a:bodyPr/>
            <a:lstStyle/>
            <a:p>
              <a:endParaRPr lang="en-IN"/>
            </a:p>
          </p:txBody>
        </p:sp>
        <p:grpSp>
          <p:nvGrpSpPr>
            <p:cNvPr id="31" name="Group 31"/>
            <p:cNvGrpSpPr>
              <a:grpSpLocks noChangeAspect="1"/>
            </p:cNvGrpSpPr>
            <p:nvPr/>
          </p:nvGrpSpPr>
          <p:grpSpPr>
            <a:xfrm rot="177300">
              <a:off x="20093225" y="1069537"/>
              <a:ext cx="1225994" cy="1417828"/>
              <a:chOff x="0" y="0"/>
              <a:chExt cx="1225994" cy="1417828"/>
            </a:xfrm>
          </p:grpSpPr>
          <p:sp>
            <p:nvSpPr>
              <p:cNvPr id="32" name="Freeform 32"/>
              <p:cNvSpPr/>
              <p:nvPr/>
            </p:nvSpPr>
            <p:spPr>
              <a:xfrm>
                <a:off x="0" y="0"/>
                <a:ext cx="1226058" cy="1417828"/>
              </a:xfrm>
              <a:custGeom>
                <a:avLst/>
                <a:gdLst/>
                <a:ahLst/>
                <a:cxnLst/>
                <a:rect l="l" t="t" r="r" b="b"/>
                <a:pathLst>
                  <a:path w="1226058" h="1417828">
                    <a:moveTo>
                      <a:pt x="0" y="0"/>
                    </a:moveTo>
                    <a:lnTo>
                      <a:pt x="0" y="1417828"/>
                    </a:lnTo>
                    <a:lnTo>
                      <a:pt x="898779" y="1417828"/>
                    </a:lnTo>
                    <a:lnTo>
                      <a:pt x="1226058" y="1417828"/>
                    </a:lnTo>
                    <a:lnTo>
                      <a:pt x="1226058" y="411226"/>
                    </a:lnTo>
                    <a:lnTo>
                      <a:pt x="1226058" y="0"/>
                    </a:lnTo>
                    <a:lnTo>
                      <a:pt x="725424" y="0"/>
                    </a:lnTo>
                    <a:lnTo>
                      <a:pt x="0" y="0"/>
                    </a:lnTo>
                    <a:close/>
                  </a:path>
                </a:pathLst>
              </a:custGeom>
              <a:blipFill>
                <a:blip r:embed="rId5"/>
                <a:stretch>
                  <a:fillRect r="5"/>
                </a:stretch>
              </a:blipFill>
            </p:spPr>
            <p:txBody>
              <a:bodyPr/>
              <a:lstStyle/>
              <a:p>
                <a:endParaRPr lang="en-IN"/>
              </a:p>
            </p:txBody>
          </p:sp>
        </p:grpSp>
        <p:sp>
          <p:nvSpPr>
            <p:cNvPr id="33" name="Freeform 33"/>
            <p:cNvSpPr/>
            <p:nvPr/>
          </p:nvSpPr>
          <p:spPr>
            <a:xfrm>
              <a:off x="21721815" y="1388237"/>
              <a:ext cx="2152002" cy="780428"/>
            </a:xfrm>
            <a:custGeom>
              <a:avLst/>
              <a:gdLst/>
              <a:ahLst/>
              <a:cxnLst/>
              <a:rect l="l" t="t" r="r" b="b"/>
              <a:pathLst>
                <a:path w="2152002" h="780428">
                  <a:moveTo>
                    <a:pt x="0" y="0"/>
                  </a:moveTo>
                  <a:lnTo>
                    <a:pt x="2152003" y="0"/>
                  </a:lnTo>
                  <a:lnTo>
                    <a:pt x="2152003" y="780428"/>
                  </a:lnTo>
                  <a:lnTo>
                    <a:pt x="0" y="780428"/>
                  </a:lnTo>
                  <a:lnTo>
                    <a:pt x="0" y="0"/>
                  </a:lnTo>
                  <a:close/>
                </a:path>
              </a:pathLst>
            </a:custGeom>
            <a:blipFill>
              <a:blip r:embed="rId6"/>
              <a:stretch>
                <a:fillRect/>
              </a:stretch>
            </a:blipFill>
          </p:spPr>
          <p:txBody>
            <a:bodyPr/>
            <a:lstStyle/>
            <a:p>
              <a:endParaRPr lang="en-IN"/>
            </a:p>
          </p:txBody>
        </p:sp>
        <p:sp>
          <p:nvSpPr>
            <p:cNvPr id="34" name="Freeform 34"/>
            <p:cNvSpPr/>
            <p:nvPr/>
          </p:nvSpPr>
          <p:spPr>
            <a:xfrm>
              <a:off x="17456838" y="2497513"/>
              <a:ext cx="2794000" cy="673100"/>
            </a:xfrm>
            <a:custGeom>
              <a:avLst/>
              <a:gdLst/>
              <a:ahLst/>
              <a:cxnLst/>
              <a:rect l="l" t="t" r="r" b="b"/>
              <a:pathLst>
                <a:path w="2794000" h="673100">
                  <a:moveTo>
                    <a:pt x="0" y="0"/>
                  </a:moveTo>
                  <a:lnTo>
                    <a:pt x="2794000" y="0"/>
                  </a:lnTo>
                  <a:lnTo>
                    <a:pt x="2794000" y="673100"/>
                  </a:lnTo>
                  <a:lnTo>
                    <a:pt x="0" y="673100"/>
                  </a:lnTo>
                  <a:lnTo>
                    <a:pt x="0" y="0"/>
                  </a:lnTo>
                  <a:close/>
                </a:path>
              </a:pathLst>
            </a:custGeom>
            <a:blipFill>
              <a:blip r:embed="rId7"/>
              <a:stretch>
                <a:fillRect/>
              </a:stretch>
            </a:blipFill>
          </p:spPr>
          <p:txBody>
            <a:bodyPr/>
            <a:lstStyle/>
            <a:p>
              <a:endParaRPr lang="en-IN"/>
            </a:p>
          </p:txBody>
        </p:sp>
        <p:sp>
          <p:nvSpPr>
            <p:cNvPr id="35" name="Freeform 35"/>
            <p:cNvSpPr/>
            <p:nvPr/>
          </p:nvSpPr>
          <p:spPr>
            <a:xfrm>
              <a:off x="20706222" y="1778451"/>
              <a:ext cx="3167596" cy="2111223"/>
            </a:xfrm>
            <a:custGeom>
              <a:avLst/>
              <a:gdLst/>
              <a:ahLst/>
              <a:cxnLst/>
              <a:rect l="l" t="t" r="r" b="b"/>
              <a:pathLst>
                <a:path w="3167596" h="2111223">
                  <a:moveTo>
                    <a:pt x="0" y="0"/>
                  </a:moveTo>
                  <a:lnTo>
                    <a:pt x="3167596" y="0"/>
                  </a:lnTo>
                  <a:lnTo>
                    <a:pt x="3167596" y="2111223"/>
                  </a:lnTo>
                  <a:lnTo>
                    <a:pt x="0" y="2111223"/>
                  </a:lnTo>
                  <a:lnTo>
                    <a:pt x="0" y="0"/>
                  </a:lnTo>
                  <a:close/>
                </a:path>
              </a:pathLst>
            </a:custGeom>
            <a:blipFill>
              <a:blip r:embed="rId8"/>
              <a:stretch>
                <a:fillRect/>
              </a:stretch>
            </a:blipFill>
          </p:spPr>
          <p:txBody>
            <a:bodyPr/>
            <a:lstStyle/>
            <a:p>
              <a:endParaRPr lang="en-IN"/>
            </a:p>
          </p:txBody>
        </p:sp>
        <p:sp>
          <p:nvSpPr>
            <p:cNvPr id="36" name="Freeform 36"/>
            <p:cNvSpPr/>
            <p:nvPr/>
          </p:nvSpPr>
          <p:spPr>
            <a:xfrm>
              <a:off x="18045165" y="7736364"/>
              <a:ext cx="5080000" cy="1173963"/>
            </a:xfrm>
            <a:custGeom>
              <a:avLst/>
              <a:gdLst/>
              <a:ahLst/>
              <a:cxnLst/>
              <a:rect l="l" t="t" r="r" b="b"/>
              <a:pathLst>
                <a:path w="5080000" h="1173963">
                  <a:moveTo>
                    <a:pt x="0" y="0"/>
                  </a:moveTo>
                  <a:lnTo>
                    <a:pt x="5080000" y="0"/>
                  </a:lnTo>
                  <a:lnTo>
                    <a:pt x="5080000" y="1173962"/>
                  </a:lnTo>
                  <a:lnTo>
                    <a:pt x="0" y="1173962"/>
                  </a:lnTo>
                  <a:lnTo>
                    <a:pt x="0" y="0"/>
                  </a:lnTo>
                  <a:close/>
                </a:path>
              </a:pathLst>
            </a:custGeom>
            <a:blipFill>
              <a:blip r:embed="rId9"/>
              <a:stretch>
                <a:fillRect b="-15753"/>
              </a:stretch>
            </a:blipFill>
          </p:spPr>
          <p:txBody>
            <a:bodyPr/>
            <a:lstStyle/>
            <a:p>
              <a:endParaRPr lang="en-IN"/>
            </a:p>
          </p:txBody>
        </p:sp>
        <p:sp>
          <p:nvSpPr>
            <p:cNvPr id="37" name="Freeform 37"/>
            <p:cNvSpPr/>
            <p:nvPr/>
          </p:nvSpPr>
          <p:spPr>
            <a:xfrm>
              <a:off x="17466037" y="6724551"/>
              <a:ext cx="1883524" cy="730402"/>
            </a:xfrm>
            <a:custGeom>
              <a:avLst/>
              <a:gdLst/>
              <a:ahLst/>
              <a:cxnLst/>
              <a:rect l="l" t="t" r="r" b="b"/>
              <a:pathLst>
                <a:path w="1883524" h="730402">
                  <a:moveTo>
                    <a:pt x="0" y="0"/>
                  </a:moveTo>
                  <a:lnTo>
                    <a:pt x="1883525" y="0"/>
                  </a:lnTo>
                  <a:lnTo>
                    <a:pt x="1883525" y="730402"/>
                  </a:lnTo>
                  <a:lnTo>
                    <a:pt x="0" y="730402"/>
                  </a:lnTo>
                  <a:lnTo>
                    <a:pt x="0" y="0"/>
                  </a:lnTo>
                  <a:close/>
                </a:path>
              </a:pathLst>
            </a:custGeom>
            <a:blipFill>
              <a:blip r:embed="rId10"/>
              <a:stretch>
                <a:fillRect/>
              </a:stretch>
            </a:blipFill>
          </p:spPr>
          <p:txBody>
            <a:bodyPr/>
            <a:lstStyle/>
            <a:p>
              <a:endParaRPr lang="en-IN"/>
            </a:p>
          </p:txBody>
        </p:sp>
        <p:sp>
          <p:nvSpPr>
            <p:cNvPr id="38" name="Freeform 38"/>
            <p:cNvSpPr/>
            <p:nvPr/>
          </p:nvSpPr>
          <p:spPr>
            <a:xfrm>
              <a:off x="19860238" y="6553253"/>
              <a:ext cx="1612900" cy="901700"/>
            </a:xfrm>
            <a:custGeom>
              <a:avLst/>
              <a:gdLst/>
              <a:ahLst/>
              <a:cxnLst/>
              <a:rect l="l" t="t" r="r" b="b"/>
              <a:pathLst>
                <a:path w="1612900" h="901700">
                  <a:moveTo>
                    <a:pt x="0" y="0"/>
                  </a:moveTo>
                  <a:lnTo>
                    <a:pt x="1612900" y="0"/>
                  </a:lnTo>
                  <a:lnTo>
                    <a:pt x="1612900" y="901700"/>
                  </a:lnTo>
                  <a:lnTo>
                    <a:pt x="0" y="901700"/>
                  </a:lnTo>
                  <a:lnTo>
                    <a:pt x="0" y="0"/>
                  </a:lnTo>
                  <a:close/>
                </a:path>
              </a:pathLst>
            </a:custGeom>
            <a:blipFill>
              <a:blip r:embed="rId11"/>
              <a:stretch>
                <a:fillRect/>
              </a:stretch>
            </a:blipFill>
          </p:spPr>
          <p:txBody>
            <a:bodyPr/>
            <a:lstStyle/>
            <a:p>
              <a:endParaRPr lang="en-IN"/>
            </a:p>
          </p:txBody>
        </p:sp>
        <p:sp>
          <p:nvSpPr>
            <p:cNvPr id="39" name="Freeform 39"/>
            <p:cNvSpPr/>
            <p:nvPr/>
          </p:nvSpPr>
          <p:spPr>
            <a:xfrm>
              <a:off x="21721815" y="6199664"/>
              <a:ext cx="2806700" cy="1536700"/>
            </a:xfrm>
            <a:custGeom>
              <a:avLst/>
              <a:gdLst/>
              <a:ahLst/>
              <a:cxnLst/>
              <a:rect l="l" t="t" r="r" b="b"/>
              <a:pathLst>
                <a:path w="2806700" h="1536700">
                  <a:moveTo>
                    <a:pt x="0" y="0"/>
                  </a:moveTo>
                  <a:lnTo>
                    <a:pt x="2806700" y="0"/>
                  </a:lnTo>
                  <a:lnTo>
                    <a:pt x="2806700" y="1536700"/>
                  </a:lnTo>
                  <a:lnTo>
                    <a:pt x="0" y="1536700"/>
                  </a:lnTo>
                  <a:lnTo>
                    <a:pt x="0" y="0"/>
                  </a:lnTo>
                  <a:close/>
                </a:path>
              </a:pathLst>
            </a:custGeom>
            <a:blipFill>
              <a:blip r:embed="rId12"/>
              <a:stretch>
                <a:fillRect/>
              </a:stretch>
            </a:blipFill>
          </p:spPr>
          <p:txBody>
            <a:bodyPr/>
            <a:lstStyle/>
            <a:p>
              <a:endParaRPr lang="en-IN"/>
            </a:p>
          </p:txBody>
        </p:sp>
        <p:sp>
          <p:nvSpPr>
            <p:cNvPr id="40" name="Freeform 40"/>
            <p:cNvSpPr/>
            <p:nvPr/>
          </p:nvSpPr>
          <p:spPr>
            <a:xfrm>
              <a:off x="19546213" y="3605934"/>
              <a:ext cx="2320018" cy="934306"/>
            </a:xfrm>
            <a:custGeom>
              <a:avLst/>
              <a:gdLst/>
              <a:ahLst/>
              <a:cxnLst/>
              <a:rect l="l" t="t" r="r" b="b"/>
              <a:pathLst>
                <a:path w="2320018" h="934306">
                  <a:moveTo>
                    <a:pt x="0" y="0"/>
                  </a:moveTo>
                  <a:lnTo>
                    <a:pt x="2320018" y="0"/>
                  </a:lnTo>
                  <a:lnTo>
                    <a:pt x="2320018" y="934306"/>
                  </a:lnTo>
                  <a:lnTo>
                    <a:pt x="0" y="934306"/>
                  </a:lnTo>
                  <a:lnTo>
                    <a:pt x="0" y="0"/>
                  </a:lnTo>
                  <a:close/>
                </a:path>
              </a:pathLst>
            </a:custGeom>
            <a:blipFill>
              <a:blip r:embed="rId13"/>
              <a:stretch>
                <a:fillRect/>
              </a:stretch>
            </a:blipFill>
          </p:spPr>
          <p:txBody>
            <a:bodyPr/>
            <a:lstStyle/>
            <a:p>
              <a:endParaRPr lang="en-IN"/>
            </a:p>
          </p:txBody>
        </p:sp>
        <p:sp>
          <p:nvSpPr>
            <p:cNvPr id="41" name="Freeform 41"/>
            <p:cNvSpPr/>
            <p:nvPr/>
          </p:nvSpPr>
          <p:spPr>
            <a:xfrm>
              <a:off x="22115515" y="3651240"/>
              <a:ext cx="2019300" cy="889000"/>
            </a:xfrm>
            <a:custGeom>
              <a:avLst/>
              <a:gdLst/>
              <a:ahLst/>
              <a:cxnLst/>
              <a:rect l="l" t="t" r="r" b="b"/>
              <a:pathLst>
                <a:path w="2019300" h="889000">
                  <a:moveTo>
                    <a:pt x="0" y="0"/>
                  </a:moveTo>
                  <a:lnTo>
                    <a:pt x="2019300" y="0"/>
                  </a:lnTo>
                  <a:lnTo>
                    <a:pt x="2019300" y="889000"/>
                  </a:lnTo>
                  <a:lnTo>
                    <a:pt x="0" y="889000"/>
                  </a:lnTo>
                  <a:lnTo>
                    <a:pt x="0" y="0"/>
                  </a:lnTo>
                  <a:close/>
                </a:path>
              </a:pathLst>
            </a:custGeom>
            <a:blipFill>
              <a:blip r:embed="rId14"/>
              <a:stretch>
                <a:fillRect/>
              </a:stretch>
            </a:blipFill>
          </p:spPr>
          <p:txBody>
            <a:bodyPr/>
            <a:lstStyle/>
            <a:p>
              <a:endParaRPr lang="en-IN"/>
            </a:p>
          </p:txBody>
        </p:sp>
        <p:sp>
          <p:nvSpPr>
            <p:cNvPr id="42" name="Freeform 42"/>
            <p:cNvSpPr/>
            <p:nvPr/>
          </p:nvSpPr>
          <p:spPr>
            <a:xfrm>
              <a:off x="17979395" y="3423567"/>
              <a:ext cx="1125287" cy="1155700"/>
            </a:xfrm>
            <a:custGeom>
              <a:avLst/>
              <a:gdLst/>
              <a:ahLst/>
              <a:cxnLst/>
              <a:rect l="l" t="t" r="r" b="b"/>
              <a:pathLst>
                <a:path w="1125287" h="1155700">
                  <a:moveTo>
                    <a:pt x="0" y="0"/>
                  </a:moveTo>
                  <a:lnTo>
                    <a:pt x="1125287" y="0"/>
                  </a:lnTo>
                  <a:lnTo>
                    <a:pt x="1125287" y="1155700"/>
                  </a:lnTo>
                  <a:lnTo>
                    <a:pt x="0" y="1155700"/>
                  </a:lnTo>
                  <a:lnTo>
                    <a:pt x="0" y="0"/>
                  </a:lnTo>
                  <a:close/>
                </a:path>
              </a:pathLst>
            </a:custGeom>
            <a:blipFill>
              <a:blip r:embed="rId15"/>
              <a:stretch>
                <a:fillRect l="-35462" r="-47420"/>
              </a:stretch>
            </a:blipFill>
          </p:spPr>
          <p:txBody>
            <a:bodyPr/>
            <a:lstStyle/>
            <a:p>
              <a:endParaRPr lang="en-IN"/>
            </a:p>
          </p:txBody>
        </p:sp>
        <p:sp>
          <p:nvSpPr>
            <p:cNvPr id="43" name="Freeform 43"/>
            <p:cNvSpPr/>
            <p:nvPr/>
          </p:nvSpPr>
          <p:spPr>
            <a:xfrm>
              <a:off x="19218982" y="8728368"/>
              <a:ext cx="3302000" cy="838200"/>
            </a:xfrm>
            <a:custGeom>
              <a:avLst/>
              <a:gdLst/>
              <a:ahLst/>
              <a:cxnLst/>
              <a:rect l="l" t="t" r="r" b="b"/>
              <a:pathLst>
                <a:path w="3302000" h="838200">
                  <a:moveTo>
                    <a:pt x="0" y="0"/>
                  </a:moveTo>
                  <a:lnTo>
                    <a:pt x="3302000" y="0"/>
                  </a:lnTo>
                  <a:lnTo>
                    <a:pt x="3302000" y="838200"/>
                  </a:lnTo>
                  <a:lnTo>
                    <a:pt x="0" y="838200"/>
                  </a:lnTo>
                  <a:lnTo>
                    <a:pt x="0" y="0"/>
                  </a:lnTo>
                  <a:close/>
                </a:path>
              </a:pathLst>
            </a:custGeom>
            <a:blipFill>
              <a:blip r:embed="rId16"/>
              <a:stretch>
                <a:fillRect/>
              </a:stretch>
            </a:blipFill>
          </p:spPr>
          <p:txBody>
            <a:bodyPr/>
            <a:lstStyle/>
            <a:p>
              <a:endParaRPr lang="en-IN"/>
            </a:p>
          </p:txBody>
        </p:sp>
        <p:sp>
          <p:nvSpPr>
            <p:cNvPr id="44" name="Freeform 44"/>
            <p:cNvSpPr/>
            <p:nvPr/>
          </p:nvSpPr>
          <p:spPr>
            <a:xfrm>
              <a:off x="18990382" y="9680868"/>
              <a:ext cx="3530600" cy="990600"/>
            </a:xfrm>
            <a:custGeom>
              <a:avLst/>
              <a:gdLst/>
              <a:ahLst/>
              <a:cxnLst/>
              <a:rect l="l" t="t" r="r" b="b"/>
              <a:pathLst>
                <a:path w="3530600" h="990600">
                  <a:moveTo>
                    <a:pt x="0" y="0"/>
                  </a:moveTo>
                  <a:lnTo>
                    <a:pt x="3530600" y="0"/>
                  </a:lnTo>
                  <a:lnTo>
                    <a:pt x="3530600" y="990600"/>
                  </a:lnTo>
                  <a:lnTo>
                    <a:pt x="0" y="990600"/>
                  </a:lnTo>
                  <a:lnTo>
                    <a:pt x="0" y="0"/>
                  </a:lnTo>
                  <a:close/>
                </a:path>
              </a:pathLst>
            </a:custGeom>
            <a:blipFill>
              <a:blip r:embed="rId17"/>
              <a:stretch>
                <a:fillRect/>
              </a:stretch>
            </a:blipFill>
          </p:spPr>
          <p:txBody>
            <a:bodyPr/>
            <a:lstStyle/>
            <a:p>
              <a:endParaRPr lang="en-IN"/>
            </a:p>
          </p:txBody>
        </p:sp>
        <p:sp>
          <p:nvSpPr>
            <p:cNvPr id="45" name="Freeform 45"/>
            <p:cNvSpPr/>
            <p:nvPr/>
          </p:nvSpPr>
          <p:spPr>
            <a:xfrm>
              <a:off x="5714988" y="479500"/>
              <a:ext cx="1307744" cy="735575"/>
            </a:xfrm>
            <a:custGeom>
              <a:avLst/>
              <a:gdLst/>
              <a:ahLst/>
              <a:cxnLst/>
              <a:rect l="l" t="t" r="r" b="b"/>
              <a:pathLst>
                <a:path w="1307744" h="735575">
                  <a:moveTo>
                    <a:pt x="0" y="0"/>
                  </a:moveTo>
                  <a:lnTo>
                    <a:pt x="1307744" y="0"/>
                  </a:lnTo>
                  <a:lnTo>
                    <a:pt x="1307744" y="735575"/>
                  </a:lnTo>
                  <a:lnTo>
                    <a:pt x="0" y="735575"/>
                  </a:lnTo>
                  <a:lnTo>
                    <a:pt x="0" y="0"/>
                  </a:lnTo>
                  <a:close/>
                </a:path>
              </a:pathLst>
            </a:custGeom>
            <a:blipFill>
              <a:blip r:embed="rId18"/>
              <a:stretch>
                <a:fillRect/>
              </a:stretch>
            </a:blipFill>
          </p:spPr>
          <p:txBody>
            <a:bodyPr/>
            <a:lstStyle/>
            <a:p>
              <a:endParaRPr lang="en-IN"/>
            </a:p>
          </p:txBody>
        </p:sp>
      </p:grpSp>
      <p:sp>
        <p:nvSpPr>
          <p:cNvPr id="46" name="TextBox 46"/>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2873F0"/>
                </a:solidFill>
                <a:latin typeface="Poppins Bold"/>
              </a:rPr>
              <a:t>OVERVIEW</a:t>
            </a:r>
            <a:r>
              <a:rPr lang="en-US" sz="2199">
                <a:solidFill>
                  <a:srgbClr val="000000"/>
                </a:solidFill>
                <a:latin typeface="Poppins Bold"/>
              </a:rPr>
              <a:t>   PROBLEM STATEMENT   USER PERSONA   PROBLEMS   FEATURES   SOLUTIONS   PRIORITIZATION   METRICS   GTM STRATEGY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343801"/>
            <a:ext cx="7537823" cy="5655032"/>
            <a:chOff x="0" y="0"/>
            <a:chExt cx="10050431" cy="7540043"/>
          </a:xfrm>
        </p:grpSpPr>
        <p:grpSp>
          <p:nvGrpSpPr>
            <p:cNvPr id="6" name="Group 6"/>
            <p:cNvGrpSpPr/>
            <p:nvPr/>
          </p:nvGrpSpPr>
          <p:grpSpPr>
            <a:xfrm>
              <a:off x="0" y="0"/>
              <a:ext cx="10050431" cy="7540043"/>
              <a:chOff x="0" y="0"/>
              <a:chExt cx="1985270" cy="1489391"/>
            </a:xfrm>
          </p:grpSpPr>
          <p:sp>
            <p:nvSpPr>
              <p:cNvPr id="7" name="Freeform 7"/>
              <p:cNvSpPr/>
              <p:nvPr/>
            </p:nvSpPr>
            <p:spPr>
              <a:xfrm>
                <a:off x="0" y="0"/>
                <a:ext cx="1985270" cy="1489391"/>
              </a:xfrm>
              <a:custGeom>
                <a:avLst/>
                <a:gdLst/>
                <a:ahLst/>
                <a:cxnLst/>
                <a:rect l="l" t="t" r="r" b="b"/>
                <a:pathLst>
                  <a:path w="1985270" h="1489391">
                    <a:moveTo>
                      <a:pt x="52381" y="0"/>
                    </a:moveTo>
                    <a:lnTo>
                      <a:pt x="1932889" y="0"/>
                    </a:lnTo>
                    <a:cubicBezTo>
                      <a:pt x="1946782" y="0"/>
                      <a:pt x="1960105" y="5519"/>
                      <a:pt x="1969928" y="15342"/>
                    </a:cubicBezTo>
                    <a:cubicBezTo>
                      <a:pt x="1979752" y="25165"/>
                      <a:pt x="1985270" y="38489"/>
                      <a:pt x="1985270" y="52381"/>
                    </a:cubicBezTo>
                    <a:lnTo>
                      <a:pt x="1985270" y="1437010"/>
                    </a:lnTo>
                    <a:cubicBezTo>
                      <a:pt x="1985270" y="1465939"/>
                      <a:pt x="1961819" y="1489391"/>
                      <a:pt x="1932889" y="1489391"/>
                    </a:cubicBezTo>
                    <a:lnTo>
                      <a:pt x="52381" y="1489391"/>
                    </a:lnTo>
                    <a:cubicBezTo>
                      <a:pt x="23452" y="1489391"/>
                      <a:pt x="0" y="1465939"/>
                      <a:pt x="0" y="1437010"/>
                    </a:cubicBezTo>
                    <a:lnTo>
                      <a:pt x="0" y="52381"/>
                    </a:lnTo>
                    <a:cubicBezTo>
                      <a:pt x="0" y="23452"/>
                      <a:pt x="23452" y="0"/>
                      <a:pt x="52381"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1985270" cy="1527491"/>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2162619" y="254402"/>
              <a:ext cx="5725192" cy="751629"/>
            </a:xfrm>
            <a:prstGeom prst="rect">
              <a:avLst/>
            </a:prstGeom>
          </p:spPr>
          <p:txBody>
            <a:bodyPr lIns="0" tIns="0" rIns="0" bIns="0" rtlCol="0" anchor="t">
              <a:spAutoFit/>
            </a:bodyPr>
            <a:lstStyle/>
            <a:p>
              <a:pPr algn="ctr">
                <a:lnSpc>
                  <a:spcPts val="4759"/>
                </a:lnSpc>
                <a:spcBef>
                  <a:spcPct val="0"/>
                </a:spcBef>
              </a:pPr>
              <a:r>
                <a:rPr lang="en-US" sz="3399">
                  <a:solidFill>
                    <a:srgbClr val="2873F0"/>
                  </a:solidFill>
                  <a:latin typeface="Canva Sans Bold"/>
                </a:rPr>
                <a:t>Problem Statement</a:t>
              </a:r>
            </a:p>
          </p:txBody>
        </p:sp>
        <p:sp>
          <p:nvSpPr>
            <p:cNvPr id="10" name="TextBox 10"/>
            <p:cNvSpPr txBox="1"/>
            <p:nvPr/>
          </p:nvSpPr>
          <p:spPr>
            <a:xfrm>
              <a:off x="131350" y="1220086"/>
              <a:ext cx="9787731" cy="547159"/>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Bold"/>
                </a:rPr>
                <a:t>You have joined Flipkart as Director of Product.</a:t>
              </a:r>
            </a:p>
          </p:txBody>
        </p:sp>
        <p:sp>
          <p:nvSpPr>
            <p:cNvPr id="11" name="TextBox 11"/>
            <p:cNvSpPr txBox="1"/>
            <p:nvPr/>
          </p:nvSpPr>
          <p:spPr>
            <a:xfrm>
              <a:off x="163782" y="2369449"/>
              <a:ext cx="9722866" cy="5170594"/>
            </a:xfrm>
            <a:prstGeom prst="rect">
              <a:avLst/>
            </a:prstGeom>
          </p:spPr>
          <p:txBody>
            <a:bodyPr lIns="0" tIns="0" rIns="0" bIns="0" rtlCol="0" anchor="t">
              <a:spAutoFit/>
            </a:bodyPr>
            <a:lstStyle/>
            <a:p>
              <a:pPr>
                <a:lnSpc>
                  <a:spcPts val="3079"/>
                </a:lnSpc>
              </a:pPr>
              <a:r>
                <a:rPr lang="en-US" sz="2199">
                  <a:solidFill>
                    <a:srgbClr val="000000"/>
                  </a:solidFill>
                  <a:latin typeface="Canva Sans"/>
                </a:rPr>
                <a:t>You have released that the major competition Flikpart receives is not just only from Amazon &amp; Meesho, but pre-owned marketplaces such as Facebook marketplace, Olx, and Whatsapp communities. </a:t>
              </a:r>
            </a:p>
            <a:p>
              <a:pPr>
                <a:lnSpc>
                  <a:spcPts val="3079"/>
                </a:lnSpc>
              </a:pPr>
              <a:endParaRPr lang="en-US" sz="2199">
                <a:solidFill>
                  <a:srgbClr val="000000"/>
                </a:solidFill>
                <a:latin typeface="Canva Sans"/>
              </a:endParaRPr>
            </a:p>
            <a:p>
              <a:pPr>
                <a:lnSpc>
                  <a:spcPts val="3079"/>
                </a:lnSpc>
              </a:pPr>
              <a:r>
                <a:rPr lang="en-US" sz="2199">
                  <a:solidFill>
                    <a:srgbClr val="000000"/>
                  </a:solidFill>
                  <a:latin typeface="Canva Sans"/>
                </a:rPr>
                <a:t>You feel it’s time you onboard such sellers who only deal in pre-owned market and target users who want to buy such products, with the trust and safety of Flipkart.</a:t>
              </a:r>
            </a:p>
            <a:p>
              <a:pPr>
                <a:lnSpc>
                  <a:spcPts val="3079"/>
                </a:lnSpc>
                <a:spcBef>
                  <a:spcPct val="0"/>
                </a:spcBef>
              </a:pPr>
              <a:endParaRPr lang="en-US" sz="2199">
                <a:solidFill>
                  <a:srgbClr val="000000"/>
                </a:solidFill>
                <a:latin typeface="Canva Sans"/>
              </a:endParaRPr>
            </a:p>
          </p:txBody>
        </p:sp>
      </p:grpSp>
      <p:sp>
        <p:nvSpPr>
          <p:cNvPr id="12" name="TextBox 12"/>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a:t>
            </a:r>
            <a:r>
              <a:rPr lang="en-US" sz="2199">
                <a:solidFill>
                  <a:srgbClr val="2D8BBA"/>
                </a:solidFill>
                <a:latin typeface="Poppins Bold"/>
              </a:rPr>
              <a:t>PROBLEM STATEMENT</a:t>
            </a:r>
            <a:r>
              <a:rPr lang="en-US" sz="2199">
                <a:solidFill>
                  <a:srgbClr val="000000"/>
                </a:solidFill>
                <a:latin typeface="Poppins Bold"/>
              </a:rPr>
              <a:t>   USER PERSONA   PROBLEMS   FEATURES   SOLUTIONS   PRIORITIZATION   METRICS   GTM STRATEGY </a:t>
            </a:r>
          </a:p>
        </p:txBody>
      </p:sp>
      <p:grpSp>
        <p:nvGrpSpPr>
          <p:cNvPr id="13" name="Group 13"/>
          <p:cNvGrpSpPr/>
          <p:nvPr/>
        </p:nvGrpSpPr>
        <p:grpSpPr>
          <a:xfrm>
            <a:off x="8779926" y="1343801"/>
            <a:ext cx="8644400" cy="8415343"/>
            <a:chOff x="0" y="0"/>
            <a:chExt cx="11525867" cy="11220458"/>
          </a:xfrm>
        </p:grpSpPr>
        <p:grpSp>
          <p:nvGrpSpPr>
            <p:cNvPr id="14" name="Group 14"/>
            <p:cNvGrpSpPr/>
            <p:nvPr/>
          </p:nvGrpSpPr>
          <p:grpSpPr>
            <a:xfrm>
              <a:off x="0" y="0"/>
              <a:ext cx="11305832" cy="11220458"/>
              <a:chOff x="0" y="0"/>
              <a:chExt cx="2233251" cy="2216387"/>
            </a:xfrm>
          </p:grpSpPr>
          <p:sp>
            <p:nvSpPr>
              <p:cNvPr id="15" name="Freeform 15"/>
              <p:cNvSpPr/>
              <p:nvPr/>
            </p:nvSpPr>
            <p:spPr>
              <a:xfrm>
                <a:off x="0" y="0"/>
                <a:ext cx="2233251" cy="2216387"/>
              </a:xfrm>
              <a:custGeom>
                <a:avLst/>
                <a:gdLst/>
                <a:ahLst/>
                <a:cxnLst/>
                <a:rect l="l" t="t" r="r" b="b"/>
                <a:pathLst>
                  <a:path w="2233251" h="2216387">
                    <a:moveTo>
                      <a:pt x="46565" y="0"/>
                    </a:moveTo>
                    <a:lnTo>
                      <a:pt x="2186686" y="0"/>
                    </a:lnTo>
                    <a:cubicBezTo>
                      <a:pt x="2199036" y="0"/>
                      <a:pt x="2210880" y="4906"/>
                      <a:pt x="2219612" y="13638"/>
                    </a:cubicBezTo>
                    <a:cubicBezTo>
                      <a:pt x="2228345" y="22371"/>
                      <a:pt x="2233251" y="34215"/>
                      <a:pt x="2233251" y="46565"/>
                    </a:cubicBezTo>
                    <a:lnTo>
                      <a:pt x="2233251" y="2169822"/>
                    </a:lnTo>
                    <a:cubicBezTo>
                      <a:pt x="2233251" y="2182172"/>
                      <a:pt x="2228345" y="2194016"/>
                      <a:pt x="2219612" y="2202748"/>
                    </a:cubicBezTo>
                    <a:cubicBezTo>
                      <a:pt x="2210880" y="2211481"/>
                      <a:pt x="2199036" y="2216387"/>
                      <a:pt x="2186686" y="2216387"/>
                    </a:cubicBezTo>
                    <a:lnTo>
                      <a:pt x="46565" y="2216387"/>
                    </a:lnTo>
                    <a:cubicBezTo>
                      <a:pt x="34215" y="2216387"/>
                      <a:pt x="22371" y="2211481"/>
                      <a:pt x="13638" y="2202748"/>
                    </a:cubicBezTo>
                    <a:cubicBezTo>
                      <a:pt x="4906" y="2194016"/>
                      <a:pt x="0" y="2182172"/>
                      <a:pt x="0" y="2169822"/>
                    </a:cubicBezTo>
                    <a:lnTo>
                      <a:pt x="0" y="46565"/>
                    </a:lnTo>
                    <a:cubicBezTo>
                      <a:pt x="0" y="34215"/>
                      <a:pt x="4906" y="22371"/>
                      <a:pt x="13638" y="13638"/>
                    </a:cubicBezTo>
                    <a:cubicBezTo>
                      <a:pt x="22371" y="4906"/>
                      <a:pt x="34215" y="0"/>
                      <a:pt x="46565" y="0"/>
                    </a:cubicBezTo>
                    <a:close/>
                  </a:path>
                </a:pathLst>
              </a:custGeom>
              <a:solidFill>
                <a:srgbClr val="FFFFFF"/>
              </a:solidFill>
              <a:ln w="38100" cap="rnd">
                <a:solidFill>
                  <a:srgbClr val="2873F0"/>
                </a:solidFill>
                <a:prstDash val="solid"/>
                <a:round/>
              </a:ln>
            </p:spPr>
            <p:txBody>
              <a:bodyPr/>
              <a:lstStyle/>
              <a:p>
                <a:endParaRPr lang="en-IN"/>
              </a:p>
            </p:txBody>
          </p:sp>
          <p:sp>
            <p:nvSpPr>
              <p:cNvPr id="16" name="TextBox 16"/>
              <p:cNvSpPr txBox="1"/>
              <p:nvPr/>
            </p:nvSpPr>
            <p:spPr>
              <a:xfrm>
                <a:off x="0" y="-38100"/>
                <a:ext cx="2233251" cy="2254487"/>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521411" y="229986"/>
              <a:ext cx="10050431" cy="751630"/>
            </a:xfrm>
            <a:prstGeom prst="rect">
              <a:avLst/>
            </a:prstGeom>
          </p:spPr>
          <p:txBody>
            <a:bodyPr lIns="0" tIns="0" rIns="0" bIns="0" rtlCol="0" anchor="t">
              <a:spAutoFit/>
            </a:bodyPr>
            <a:lstStyle/>
            <a:p>
              <a:pPr>
                <a:lnSpc>
                  <a:spcPts val="4759"/>
                </a:lnSpc>
                <a:spcBef>
                  <a:spcPct val="0"/>
                </a:spcBef>
              </a:pPr>
              <a:r>
                <a:rPr lang="en-US" sz="3399">
                  <a:solidFill>
                    <a:srgbClr val="2873F0"/>
                  </a:solidFill>
                  <a:latin typeface="Canva Sans Bold"/>
                </a:rPr>
                <a:t>Why to solve this now?</a:t>
              </a:r>
            </a:p>
          </p:txBody>
        </p:sp>
        <p:sp>
          <p:nvSpPr>
            <p:cNvPr id="18" name="TextBox 18"/>
            <p:cNvSpPr txBox="1"/>
            <p:nvPr/>
          </p:nvSpPr>
          <p:spPr>
            <a:xfrm>
              <a:off x="521411" y="1261528"/>
              <a:ext cx="11004456" cy="9958930"/>
            </a:xfrm>
            <a:prstGeom prst="rect">
              <a:avLst/>
            </a:prstGeom>
          </p:spPr>
          <p:txBody>
            <a:bodyPr lIns="0" tIns="0" rIns="0" bIns="0" rtlCol="0" anchor="t">
              <a:spAutoFit/>
            </a:bodyPr>
            <a:lstStyle/>
            <a:p>
              <a:pPr algn="just">
                <a:lnSpc>
                  <a:spcPts val="2739"/>
                </a:lnSpc>
              </a:pPr>
              <a:r>
                <a:rPr lang="en-US" sz="1956">
                  <a:solidFill>
                    <a:srgbClr val="000000"/>
                  </a:solidFill>
                  <a:latin typeface="Canva Sans"/>
                </a:rPr>
                <a:t>There are several reasons why there is a need for a</a:t>
              </a:r>
            </a:p>
            <a:p>
              <a:pPr algn="just">
                <a:lnSpc>
                  <a:spcPts val="2739"/>
                </a:lnSpc>
              </a:pPr>
              <a:r>
                <a:rPr lang="en-US" sz="1956">
                  <a:solidFill>
                    <a:srgbClr val="000000"/>
                  </a:solidFill>
                  <a:latin typeface="Canva Sans"/>
                </a:rPr>
                <a:t>second-hand products marketplace:</a:t>
              </a:r>
            </a:p>
            <a:p>
              <a:pPr algn="just">
                <a:lnSpc>
                  <a:spcPts val="2739"/>
                </a:lnSpc>
              </a:pPr>
              <a:endParaRPr lang="en-US" sz="1956">
                <a:solidFill>
                  <a:srgbClr val="000000"/>
                </a:solidFill>
                <a:latin typeface="Canva Sans"/>
              </a:endParaRPr>
            </a:p>
            <a:p>
              <a:pPr algn="just">
                <a:lnSpc>
                  <a:spcPts val="2739"/>
                </a:lnSpc>
              </a:pPr>
              <a:r>
                <a:rPr lang="en-US" sz="1956">
                  <a:solidFill>
                    <a:srgbClr val="000000"/>
                  </a:solidFill>
                  <a:latin typeface="Canva Sans Bold"/>
                </a:rPr>
                <a:t>1.Affordability</a:t>
              </a:r>
              <a:r>
                <a:rPr lang="en-US" sz="1956">
                  <a:solidFill>
                    <a:srgbClr val="000000"/>
                  </a:solidFill>
                  <a:latin typeface="Canva Sans"/>
                </a:rPr>
                <a:t>: Second-hand products are generally cheaper </a:t>
              </a:r>
            </a:p>
            <a:p>
              <a:pPr algn="just">
                <a:lnSpc>
                  <a:spcPts val="2739"/>
                </a:lnSpc>
              </a:pPr>
              <a:r>
                <a:rPr lang="en-US" sz="1956">
                  <a:solidFill>
                    <a:srgbClr val="000000"/>
                  </a:solidFill>
                  <a:latin typeface="Canva Sans"/>
                </a:rPr>
                <a:t>than brand new ones. They offer a cost-effective way for </a:t>
              </a:r>
            </a:p>
            <a:p>
              <a:pPr algn="just">
                <a:lnSpc>
                  <a:spcPts val="2739"/>
                </a:lnSpc>
              </a:pPr>
              <a:r>
                <a:rPr lang="en-US" sz="1956">
                  <a:solidFill>
                    <a:srgbClr val="000000"/>
                  </a:solidFill>
                  <a:latin typeface="Canva Sans"/>
                </a:rPr>
                <a:t>people to obtain items they need without breaking the bank.</a:t>
              </a:r>
            </a:p>
            <a:p>
              <a:pPr algn="just">
                <a:lnSpc>
                  <a:spcPts val="2739"/>
                </a:lnSpc>
              </a:pPr>
              <a:endParaRPr lang="en-US" sz="1956">
                <a:solidFill>
                  <a:srgbClr val="000000"/>
                </a:solidFill>
                <a:latin typeface="Canva Sans"/>
              </a:endParaRPr>
            </a:p>
            <a:p>
              <a:pPr algn="just">
                <a:lnSpc>
                  <a:spcPts val="2739"/>
                </a:lnSpc>
              </a:pPr>
              <a:r>
                <a:rPr lang="en-US" sz="1956">
                  <a:solidFill>
                    <a:srgbClr val="000000"/>
                  </a:solidFill>
                  <a:latin typeface="Canva Sans Bold"/>
                </a:rPr>
                <a:t>2.Sustainability</a:t>
              </a:r>
              <a:r>
                <a:rPr lang="en-US" sz="1956">
                  <a:solidFill>
                    <a:srgbClr val="000000"/>
                  </a:solidFill>
                  <a:latin typeface="Canva Sans"/>
                </a:rPr>
                <a:t>: By giving old items a new </a:t>
              </a:r>
            </a:p>
            <a:p>
              <a:pPr algn="just">
                <a:lnSpc>
                  <a:spcPts val="2739"/>
                </a:lnSpc>
              </a:pPr>
              <a:r>
                <a:rPr lang="en-US" sz="1956">
                  <a:solidFill>
                    <a:srgbClr val="000000"/>
                  </a:solidFill>
                  <a:latin typeface="Canva Sans"/>
                </a:rPr>
                <a:t>lease of life, we can reduce the number of items that end up </a:t>
              </a:r>
            </a:p>
            <a:p>
              <a:pPr algn="just">
                <a:lnSpc>
                  <a:spcPts val="2739"/>
                </a:lnSpc>
              </a:pPr>
              <a:r>
                <a:rPr lang="en-US" sz="1956">
                  <a:solidFill>
                    <a:srgbClr val="000000"/>
                  </a:solidFill>
                  <a:latin typeface="Canva Sans"/>
                </a:rPr>
                <a:t>in landﬁlls, saving natural resources and reducing our carbon </a:t>
              </a:r>
            </a:p>
            <a:p>
              <a:pPr algn="just">
                <a:lnSpc>
                  <a:spcPts val="2739"/>
                </a:lnSpc>
              </a:pPr>
              <a:r>
                <a:rPr lang="en-US" sz="1956">
                  <a:solidFill>
                    <a:srgbClr val="000000"/>
                  </a:solidFill>
                  <a:latin typeface="Canva Sans"/>
                </a:rPr>
                <a:t>footprint.</a:t>
              </a:r>
            </a:p>
            <a:p>
              <a:pPr algn="just">
                <a:lnSpc>
                  <a:spcPts val="2739"/>
                </a:lnSpc>
              </a:pPr>
              <a:endParaRPr lang="en-US" sz="1956">
                <a:solidFill>
                  <a:srgbClr val="000000"/>
                </a:solidFill>
                <a:latin typeface="Canva Sans"/>
              </a:endParaRPr>
            </a:p>
            <a:p>
              <a:pPr algn="just">
                <a:lnSpc>
                  <a:spcPts val="2739"/>
                </a:lnSpc>
              </a:pPr>
              <a:r>
                <a:rPr lang="en-US" sz="1956">
                  <a:solidFill>
                    <a:srgbClr val="000000"/>
                  </a:solidFill>
                  <a:latin typeface="Canva Sans Bold"/>
                </a:rPr>
                <a:t>3.Accessibility</a:t>
              </a:r>
              <a:r>
                <a:rPr lang="en-US" sz="1956">
                  <a:solidFill>
                    <a:srgbClr val="000000"/>
                  </a:solidFill>
                  <a:latin typeface="Canva Sans"/>
                </a:rPr>
                <a:t>: Second-hand products marketplaces provide a </a:t>
              </a:r>
            </a:p>
            <a:p>
              <a:pPr algn="just">
                <a:lnSpc>
                  <a:spcPts val="2739"/>
                </a:lnSpc>
              </a:pPr>
              <a:r>
                <a:rPr lang="en-US" sz="1956">
                  <a:solidFill>
                    <a:srgbClr val="000000"/>
                  </a:solidFill>
                  <a:latin typeface="Canva Sans"/>
                </a:rPr>
                <a:t>platform for people to buy and sell items they no longer need, </a:t>
              </a:r>
            </a:p>
            <a:p>
              <a:pPr algn="just">
                <a:lnSpc>
                  <a:spcPts val="2739"/>
                </a:lnSpc>
              </a:pPr>
              <a:r>
                <a:rPr lang="en-US" sz="1956">
                  <a:solidFill>
                    <a:srgbClr val="000000"/>
                  </a:solidFill>
                  <a:latin typeface="Canva Sans"/>
                </a:rPr>
                <a:t>making it easier for people to access a wider range of </a:t>
              </a:r>
            </a:p>
            <a:p>
              <a:pPr algn="just">
                <a:lnSpc>
                  <a:spcPts val="2739"/>
                </a:lnSpc>
              </a:pPr>
              <a:r>
                <a:rPr lang="en-US" sz="1956">
                  <a:solidFill>
                    <a:srgbClr val="000000"/>
                  </a:solidFill>
                  <a:latin typeface="Canva Sans"/>
                </a:rPr>
                <a:t>products. This is particularly useful for those who live in </a:t>
              </a:r>
            </a:p>
            <a:p>
              <a:pPr algn="just">
                <a:lnSpc>
                  <a:spcPts val="2739"/>
                </a:lnSpc>
              </a:pPr>
              <a:r>
                <a:rPr lang="en-US" sz="1956">
                  <a:solidFill>
                    <a:srgbClr val="000000"/>
                  </a:solidFill>
                  <a:latin typeface="Canva Sans"/>
                </a:rPr>
                <a:t>areas where there are limited options for shopping.</a:t>
              </a:r>
            </a:p>
            <a:p>
              <a:pPr algn="just">
                <a:lnSpc>
                  <a:spcPts val="2739"/>
                </a:lnSpc>
              </a:pPr>
              <a:endParaRPr lang="en-US" sz="1956">
                <a:solidFill>
                  <a:srgbClr val="000000"/>
                </a:solidFill>
                <a:latin typeface="Canva Sans"/>
              </a:endParaRPr>
            </a:p>
            <a:p>
              <a:pPr algn="just">
                <a:lnSpc>
                  <a:spcPts val="2739"/>
                </a:lnSpc>
              </a:pPr>
              <a:r>
                <a:rPr lang="en-US" sz="1956">
                  <a:solidFill>
                    <a:srgbClr val="000000"/>
                  </a:solidFill>
                  <a:latin typeface="Canva Sans Bold"/>
                </a:rPr>
                <a:t>4.Unique ﬁnds:</a:t>
              </a:r>
              <a:r>
                <a:rPr lang="en-US" sz="1956">
                  <a:solidFill>
                    <a:srgbClr val="000000"/>
                  </a:solidFill>
                  <a:latin typeface="Canva Sans"/>
                </a:rPr>
                <a:t> Second-hand products marketplaces offer a </a:t>
              </a:r>
            </a:p>
            <a:p>
              <a:pPr algn="just">
                <a:lnSpc>
                  <a:spcPts val="2739"/>
                </a:lnSpc>
              </a:pPr>
              <a:r>
                <a:rPr lang="en-US" sz="1956">
                  <a:solidFill>
                    <a:srgbClr val="000000"/>
                  </a:solidFill>
                  <a:latin typeface="Canva Sans"/>
                </a:rPr>
                <a:t>treasure trove of unique and interesting items that are no </a:t>
              </a:r>
            </a:p>
            <a:p>
              <a:pPr algn="just">
                <a:lnSpc>
                  <a:spcPts val="2739"/>
                </a:lnSpc>
              </a:pPr>
              <a:r>
                <a:rPr lang="en-US" sz="1956">
                  <a:solidFill>
                    <a:srgbClr val="000000"/>
                  </a:solidFill>
                  <a:latin typeface="Canva Sans"/>
                </a:rPr>
                <a:t>longer available in stores.</a:t>
              </a:r>
            </a:p>
            <a:p>
              <a:pPr algn="just">
                <a:lnSpc>
                  <a:spcPts val="2739"/>
                </a:lnSpc>
                <a:spcBef>
                  <a:spcPct val="0"/>
                </a:spcBef>
              </a:pPr>
              <a:endParaRPr lang="en-US" sz="1956">
                <a:solidFill>
                  <a:srgbClr val="000000"/>
                </a:solidFill>
                <a:latin typeface="Canva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a:t>
            </a:r>
            <a:r>
              <a:rPr lang="en-US" sz="2199">
                <a:solidFill>
                  <a:srgbClr val="2D8BBA"/>
                </a:solidFill>
                <a:latin typeface="Poppins Bold"/>
              </a:rPr>
              <a:t>PROBLEM STATEMENT</a:t>
            </a:r>
            <a:r>
              <a:rPr lang="en-US" sz="2199">
                <a:solidFill>
                  <a:srgbClr val="000000"/>
                </a:solidFill>
                <a:latin typeface="Poppins Bold"/>
              </a:rPr>
              <a:t>   USER PERSONA   PROBLEMS   FEATURES   SOLUTIONS   PRIORITIZATION   METRICS   GTM STRATEGY </a:t>
            </a:r>
          </a:p>
        </p:txBody>
      </p:sp>
      <p:grpSp>
        <p:nvGrpSpPr>
          <p:cNvPr id="6" name="Group 6"/>
          <p:cNvGrpSpPr/>
          <p:nvPr/>
        </p:nvGrpSpPr>
        <p:grpSpPr>
          <a:xfrm>
            <a:off x="1028700" y="1365213"/>
            <a:ext cx="9055250" cy="7556573"/>
            <a:chOff x="0" y="0"/>
            <a:chExt cx="12073667" cy="10075431"/>
          </a:xfrm>
        </p:grpSpPr>
        <p:grpSp>
          <p:nvGrpSpPr>
            <p:cNvPr id="7" name="Group 7"/>
            <p:cNvGrpSpPr/>
            <p:nvPr/>
          </p:nvGrpSpPr>
          <p:grpSpPr>
            <a:xfrm>
              <a:off x="0" y="0"/>
              <a:ext cx="12073667" cy="10075431"/>
              <a:chOff x="0" y="0"/>
              <a:chExt cx="2334570" cy="1948190"/>
            </a:xfrm>
          </p:grpSpPr>
          <p:sp>
            <p:nvSpPr>
              <p:cNvPr id="8" name="Freeform 8"/>
              <p:cNvSpPr/>
              <p:nvPr/>
            </p:nvSpPr>
            <p:spPr>
              <a:xfrm>
                <a:off x="0" y="0"/>
                <a:ext cx="2334570" cy="1948190"/>
              </a:xfrm>
              <a:custGeom>
                <a:avLst/>
                <a:gdLst/>
                <a:ahLst/>
                <a:cxnLst/>
                <a:rect l="l" t="t" r="r" b="b"/>
                <a:pathLst>
                  <a:path w="2334570" h="1948190">
                    <a:moveTo>
                      <a:pt x="43603" y="0"/>
                    </a:moveTo>
                    <a:lnTo>
                      <a:pt x="2290966" y="0"/>
                    </a:lnTo>
                    <a:cubicBezTo>
                      <a:pt x="2302531" y="0"/>
                      <a:pt x="2313621" y="4594"/>
                      <a:pt x="2321798" y="12771"/>
                    </a:cubicBezTo>
                    <a:cubicBezTo>
                      <a:pt x="2329976" y="20948"/>
                      <a:pt x="2334570" y="32039"/>
                      <a:pt x="2334570" y="43603"/>
                    </a:cubicBezTo>
                    <a:lnTo>
                      <a:pt x="2334570" y="1904587"/>
                    </a:lnTo>
                    <a:cubicBezTo>
                      <a:pt x="2334570" y="1916151"/>
                      <a:pt x="2329976" y="1927241"/>
                      <a:pt x="2321798" y="1935419"/>
                    </a:cubicBezTo>
                    <a:cubicBezTo>
                      <a:pt x="2313621" y="1943596"/>
                      <a:pt x="2302531" y="1948190"/>
                      <a:pt x="2290966" y="1948190"/>
                    </a:cubicBezTo>
                    <a:lnTo>
                      <a:pt x="43603" y="1948190"/>
                    </a:lnTo>
                    <a:cubicBezTo>
                      <a:pt x="32039" y="1948190"/>
                      <a:pt x="20948" y="1943596"/>
                      <a:pt x="12771" y="1935419"/>
                    </a:cubicBezTo>
                    <a:cubicBezTo>
                      <a:pt x="4594" y="1927241"/>
                      <a:pt x="0" y="1916151"/>
                      <a:pt x="0" y="1904587"/>
                    </a:cubicBezTo>
                    <a:lnTo>
                      <a:pt x="0" y="43603"/>
                    </a:lnTo>
                    <a:cubicBezTo>
                      <a:pt x="0" y="32039"/>
                      <a:pt x="4594" y="20948"/>
                      <a:pt x="12771" y="12771"/>
                    </a:cubicBezTo>
                    <a:cubicBezTo>
                      <a:pt x="20948" y="4594"/>
                      <a:pt x="32039" y="0"/>
                      <a:pt x="43603" y="0"/>
                    </a:cubicBezTo>
                    <a:close/>
                  </a:path>
                </a:pathLst>
              </a:custGeom>
              <a:solidFill>
                <a:srgbClr val="FFFFFF"/>
              </a:solidFill>
              <a:ln w="38100" cap="rnd">
                <a:solidFill>
                  <a:srgbClr val="2873F0"/>
                </a:solidFill>
                <a:prstDash val="solid"/>
                <a:round/>
              </a:ln>
            </p:spPr>
            <p:txBody>
              <a:bodyPr/>
              <a:lstStyle/>
              <a:p>
                <a:endParaRPr lang="en-IN"/>
              </a:p>
            </p:txBody>
          </p:sp>
          <p:sp>
            <p:nvSpPr>
              <p:cNvPr id="9" name="TextBox 9"/>
              <p:cNvSpPr txBox="1"/>
              <p:nvPr/>
            </p:nvSpPr>
            <p:spPr>
              <a:xfrm>
                <a:off x="0" y="-38100"/>
                <a:ext cx="2334570" cy="1986290"/>
              </a:xfrm>
              <a:prstGeom prst="rect">
                <a:avLst/>
              </a:prstGeom>
            </p:spPr>
            <p:txBody>
              <a:bodyPr lIns="51896" tIns="51896" rIns="51896" bIns="51896" rtlCol="0" anchor="ctr"/>
              <a:lstStyle/>
              <a:p>
                <a:pPr algn="ctr">
                  <a:lnSpc>
                    <a:spcPts val="3079"/>
                  </a:lnSpc>
                </a:pPr>
                <a:endParaRPr/>
              </a:p>
            </p:txBody>
          </p:sp>
        </p:grpSp>
        <p:sp>
          <p:nvSpPr>
            <p:cNvPr id="10" name="TextBox 10"/>
            <p:cNvSpPr txBox="1"/>
            <p:nvPr/>
          </p:nvSpPr>
          <p:spPr>
            <a:xfrm>
              <a:off x="532657" y="245909"/>
              <a:ext cx="10267200" cy="756878"/>
            </a:xfrm>
            <a:prstGeom prst="rect">
              <a:avLst/>
            </a:prstGeom>
          </p:spPr>
          <p:txBody>
            <a:bodyPr lIns="0" tIns="0" rIns="0" bIns="0" rtlCol="0" anchor="t">
              <a:spAutoFit/>
            </a:bodyPr>
            <a:lstStyle/>
            <a:p>
              <a:pPr>
                <a:lnSpc>
                  <a:spcPts val="4862"/>
                </a:lnSpc>
                <a:spcBef>
                  <a:spcPct val="0"/>
                </a:spcBef>
              </a:pPr>
              <a:r>
                <a:rPr lang="en-US" sz="3473">
                  <a:solidFill>
                    <a:srgbClr val="2873F0"/>
                  </a:solidFill>
                  <a:latin typeface="Canva Sans Bold"/>
                </a:rPr>
                <a:t>Market Sizing</a:t>
              </a:r>
            </a:p>
          </p:txBody>
        </p:sp>
        <p:sp>
          <p:nvSpPr>
            <p:cNvPr id="11" name="TextBox 11"/>
            <p:cNvSpPr txBox="1"/>
            <p:nvPr/>
          </p:nvSpPr>
          <p:spPr>
            <a:xfrm>
              <a:off x="153938" y="1360935"/>
              <a:ext cx="11241801" cy="8294833"/>
            </a:xfrm>
            <a:prstGeom prst="rect">
              <a:avLst/>
            </a:prstGeom>
          </p:spPr>
          <p:txBody>
            <a:bodyPr lIns="0" tIns="0" rIns="0" bIns="0" rtlCol="0" anchor="t">
              <a:spAutoFit/>
            </a:bodyPr>
            <a:lstStyle/>
            <a:p>
              <a:pPr marL="474730" lvl="1" indent="-237365" algn="just">
                <a:lnSpc>
                  <a:spcPts val="3078"/>
                </a:lnSpc>
                <a:buFont typeface="Arial"/>
                <a:buChar char="•"/>
              </a:pPr>
              <a:r>
                <a:rPr lang="en-US" sz="2198">
                  <a:solidFill>
                    <a:srgbClr val="000000"/>
                  </a:solidFill>
                  <a:latin typeface="Canva Sans"/>
                </a:rPr>
                <a:t>According to a report by OLX India, the online classiﬁeds platform, the second-hand market in India is expected to reach </a:t>
              </a:r>
              <a:r>
                <a:rPr lang="en-US" sz="2198">
                  <a:solidFill>
                    <a:srgbClr val="000000"/>
                  </a:solidFill>
                  <a:latin typeface="Canva Sans Bold"/>
                </a:rPr>
                <a:t>$45 billion</a:t>
              </a:r>
              <a:r>
                <a:rPr lang="en-US" sz="2198">
                  <a:solidFill>
                    <a:srgbClr val="000000"/>
                  </a:solidFill>
                  <a:latin typeface="Canva Sans"/>
                </a:rPr>
                <a:t> by 2025.</a:t>
              </a:r>
            </a:p>
            <a:p>
              <a:pPr algn="just">
                <a:lnSpc>
                  <a:spcPts val="3078"/>
                </a:lnSpc>
              </a:pPr>
              <a:endParaRPr lang="en-US" sz="2198">
                <a:solidFill>
                  <a:srgbClr val="000000"/>
                </a:solidFill>
                <a:latin typeface="Canva Sans"/>
              </a:endParaRPr>
            </a:p>
            <a:p>
              <a:pPr marL="474730" lvl="1" indent="-237365" algn="just">
                <a:lnSpc>
                  <a:spcPts val="3078"/>
                </a:lnSpc>
                <a:buFont typeface="Arial"/>
                <a:buChar char="•"/>
              </a:pPr>
              <a:r>
                <a:rPr lang="en-US" sz="2198">
                  <a:solidFill>
                    <a:srgbClr val="000000"/>
                  </a:solidFill>
                  <a:latin typeface="Canva Sans"/>
                </a:rPr>
                <a:t>The used car market in India is one of the largest in the world, with estimates suggesting that over </a:t>
              </a:r>
              <a:r>
                <a:rPr lang="en-US" sz="2198">
                  <a:solidFill>
                    <a:srgbClr val="000000"/>
                  </a:solidFill>
                  <a:latin typeface="Canva Sans Bold"/>
                </a:rPr>
                <a:t>4 million</a:t>
              </a:r>
              <a:r>
                <a:rPr lang="en-US" sz="2198">
                  <a:solidFill>
                    <a:srgbClr val="000000"/>
                  </a:solidFill>
                  <a:latin typeface="Canva Sans"/>
                </a:rPr>
                <a:t> pre-owned cars are sold in the country every year. The used smartphone market in India is also growing rapidly, with reports suggesting that it is expected to reach</a:t>
              </a:r>
              <a:r>
                <a:rPr lang="en-US" sz="2198">
                  <a:solidFill>
                    <a:srgbClr val="000000"/>
                  </a:solidFill>
                  <a:latin typeface="Canva Sans Bold"/>
                </a:rPr>
                <a:t> $4 billion</a:t>
              </a:r>
              <a:r>
                <a:rPr lang="en-US" sz="2198">
                  <a:solidFill>
                    <a:srgbClr val="000000"/>
                  </a:solidFill>
                  <a:latin typeface="Canva Sans"/>
                </a:rPr>
                <a:t> by 2025.</a:t>
              </a:r>
            </a:p>
            <a:p>
              <a:pPr algn="just">
                <a:lnSpc>
                  <a:spcPts val="3078"/>
                </a:lnSpc>
              </a:pPr>
              <a:endParaRPr lang="en-US" sz="2198">
                <a:solidFill>
                  <a:srgbClr val="000000"/>
                </a:solidFill>
                <a:latin typeface="Canva Sans"/>
              </a:endParaRPr>
            </a:p>
            <a:p>
              <a:pPr marL="474730" lvl="1" indent="-237365" algn="just">
                <a:lnSpc>
                  <a:spcPts val="3078"/>
                </a:lnSpc>
                <a:buFont typeface="Arial"/>
                <a:buChar char="•"/>
              </a:pPr>
              <a:r>
                <a:rPr lang="en-US" sz="2198">
                  <a:solidFill>
                    <a:srgbClr val="000000"/>
                  </a:solidFill>
                  <a:latin typeface="Canva Sans"/>
                </a:rPr>
                <a:t>Similarly, the pre-owned fashion market in India is also growing, driven by increasing awareness about sustainability and the circular economy. According to a report by McKinsey &amp; Company, the second-hand clothing market in India is expected to reach </a:t>
              </a:r>
              <a:r>
                <a:rPr lang="en-US" sz="2198">
                  <a:solidFill>
                    <a:srgbClr val="000000"/>
                  </a:solidFill>
                  <a:latin typeface="Canva Sans Bold"/>
                </a:rPr>
                <a:t>$40 billion</a:t>
              </a:r>
              <a:r>
                <a:rPr lang="en-US" sz="2198">
                  <a:solidFill>
                    <a:srgbClr val="000000"/>
                  </a:solidFill>
                  <a:latin typeface="Canva Sans"/>
                </a:rPr>
                <a:t> by 2025.</a:t>
              </a:r>
            </a:p>
          </p:txBody>
        </p:sp>
      </p:grpSp>
      <p:sp>
        <p:nvSpPr>
          <p:cNvPr id="12" name="Freeform 12"/>
          <p:cNvSpPr/>
          <p:nvPr/>
        </p:nvSpPr>
        <p:spPr>
          <a:xfrm>
            <a:off x="10157607" y="2979772"/>
            <a:ext cx="7101693" cy="4007225"/>
          </a:xfrm>
          <a:custGeom>
            <a:avLst/>
            <a:gdLst/>
            <a:ahLst/>
            <a:cxnLst/>
            <a:rect l="l" t="t" r="r" b="b"/>
            <a:pathLst>
              <a:path w="7101693" h="4007225">
                <a:moveTo>
                  <a:pt x="0" y="0"/>
                </a:moveTo>
                <a:lnTo>
                  <a:pt x="7101693" y="0"/>
                </a:lnTo>
                <a:lnTo>
                  <a:pt x="7101693" y="4007225"/>
                </a:lnTo>
                <a:lnTo>
                  <a:pt x="0" y="4007225"/>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27195" y="1028700"/>
            <a:ext cx="5705408" cy="9106090"/>
            <a:chOff x="0" y="0"/>
            <a:chExt cx="1502659" cy="2398312"/>
          </a:xfrm>
        </p:grpSpPr>
        <p:sp>
          <p:nvSpPr>
            <p:cNvPr id="6" name="Freeform 6"/>
            <p:cNvSpPr/>
            <p:nvPr/>
          </p:nvSpPr>
          <p:spPr>
            <a:xfrm>
              <a:off x="0" y="0"/>
              <a:ext cx="1502659" cy="2398312"/>
            </a:xfrm>
            <a:custGeom>
              <a:avLst/>
              <a:gdLst/>
              <a:ahLst/>
              <a:cxnLst/>
              <a:rect l="l" t="t" r="r" b="b"/>
              <a:pathLst>
                <a:path w="1502659" h="2398312">
                  <a:moveTo>
                    <a:pt x="69204" y="0"/>
                  </a:moveTo>
                  <a:lnTo>
                    <a:pt x="1433455" y="0"/>
                  </a:lnTo>
                  <a:cubicBezTo>
                    <a:pt x="1451809" y="0"/>
                    <a:pt x="1469411" y="7291"/>
                    <a:pt x="1482390" y="20269"/>
                  </a:cubicBezTo>
                  <a:cubicBezTo>
                    <a:pt x="1495368" y="33248"/>
                    <a:pt x="1502659" y="50850"/>
                    <a:pt x="1502659" y="69204"/>
                  </a:cubicBezTo>
                  <a:lnTo>
                    <a:pt x="1502659" y="2329108"/>
                  </a:lnTo>
                  <a:cubicBezTo>
                    <a:pt x="1502659" y="2347462"/>
                    <a:pt x="1495368" y="2365064"/>
                    <a:pt x="1482390" y="2378042"/>
                  </a:cubicBezTo>
                  <a:cubicBezTo>
                    <a:pt x="1469411" y="2391021"/>
                    <a:pt x="1451809" y="2398312"/>
                    <a:pt x="1433455" y="2398312"/>
                  </a:cubicBezTo>
                  <a:lnTo>
                    <a:pt x="69204" y="2398312"/>
                  </a:lnTo>
                  <a:cubicBezTo>
                    <a:pt x="50850" y="2398312"/>
                    <a:pt x="33248" y="2391021"/>
                    <a:pt x="20269" y="2378042"/>
                  </a:cubicBezTo>
                  <a:cubicBezTo>
                    <a:pt x="7291" y="2365064"/>
                    <a:pt x="0" y="2347462"/>
                    <a:pt x="0" y="2329108"/>
                  </a:cubicBezTo>
                  <a:lnTo>
                    <a:pt x="0" y="69204"/>
                  </a:lnTo>
                  <a:cubicBezTo>
                    <a:pt x="0" y="50850"/>
                    <a:pt x="7291" y="33248"/>
                    <a:pt x="20269" y="20269"/>
                  </a:cubicBezTo>
                  <a:cubicBezTo>
                    <a:pt x="33248" y="7291"/>
                    <a:pt x="50850" y="0"/>
                    <a:pt x="69204" y="0"/>
                  </a:cubicBezTo>
                  <a:close/>
                </a:path>
              </a:pathLst>
            </a:custGeom>
            <a:solidFill>
              <a:srgbClr val="FFFFFF"/>
            </a:solidFill>
            <a:ln w="38100" cap="rnd">
              <a:solidFill>
                <a:srgbClr val="000000"/>
              </a:solidFill>
              <a:prstDash val="solid"/>
              <a:round/>
            </a:ln>
          </p:spPr>
          <p:txBody>
            <a:bodyPr/>
            <a:lstStyle/>
            <a:p>
              <a:endParaRPr lang="en-IN"/>
            </a:p>
          </p:txBody>
        </p:sp>
        <p:sp>
          <p:nvSpPr>
            <p:cNvPr id="7" name="TextBox 7"/>
            <p:cNvSpPr txBox="1"/>
            <p:nvPr/>
          </p:nvSpPr>
          <p:spPr>
            <a:xfrm>
              <a:off x="0" y="-38100"/>
              <a:ext cx="1502659" cy="2436412"/>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a:t>
            </a:r>
            <a:r>
              <a:rPr lang="en-US" sz="2199">
                <a:solidFill>
                  <a:srgbClr val="2873F0"/>
                </a:solidFill>
                <a:latin typeface="Poppins Bold"/>
              </a:rPr>
              <a:t>USER PERSONA</a:t>
            </a:r>
            <a:r>
              <a:rPr lang="en-US" sz="2199">
                <a:solidFill>
                  <a:srgbClr val="000000"/>
                </a:solidFill>
                <a:latin typeface="Poppins Bold"/>
              </a:rPr>
              <a:t>   PROBLEMS   FEATURES   SOLUTIONS   PRIORITIZATION   METRICS   GTM STRATEGY </a:t>
            </a:r>
          </a:p>
        </p:txBody>
      </p:sp>
      <p:grpSp>
        <p:nvGrpSpPr>
          <p:cNvPr id="9" name="Group 9"/>
          <p:cNvGrpSpPr/>
          <p:nvPr/>
        </p:nvGrpSpPr>
        <p:grpSpPr>
          <a:xfrm>
            <a:off x="6326656" y="1028700"/>
            <a:ext cx="5705408" cy="9106090"/>
            <a:chOff x="0" y="0"/>
            <a:chExt cx="1502659" cy="2398312"/>
          </a:xfrm>
        </p:grpSpPr>
        <p:sp>
          <p:nvSpPr>
            <p:cNvPr id="10" name="Freeform 10"/>
            <p:cNvSpPr/>
            <p:nvPr/>
          </p:nvSpPr>
          <p:spPr>
            <a:xfrm>
              <a:off x="0" y="0"/>
              <a:ext cx="1502659" cy="2398312"/>
            </a:xfrm>
            <a:custGeom>
              <a:avLst/>
              <a:gdLst/>
              <a:ahLst/>
              <a:cxnLst/>
              <a:rect l="l" t="t" r="r" b="b"/>
              <a:pathLst>
                <a:path w="1502659" h="2398312">
                  <a:moveTo>
                    <a:pt x="69204" y="0"/>
                  </a:moveTo>
                  <a:lnTo>
                    <a:pt x="1433455" y="0"/>
                  </a:lnTo>
                  <a:cubicBezTo>
                    <a:pt x="1451809" y="0"/>
                    <a:pt x="1469411" y="7291"/>
                    <a:pt x="1482390" y="20269"/>
                  </a:cubicBezTo>
                  <a:cubicBezTo>
                    <a:pt x="1495368" y="33248"/>
                    <a:pt x="1502659" y="50850"/>
                    <a:pt x="1502659" y="69204"/>
                  </a:cubicBezTo>
                  <a:lnTo>
                    <a:pt x="1502659" y="2329108"/>
                  </a:lnTo>
                  <a:cubicBezTo>
                    <a:pt x="1502659" y="2347462"/>
                    <a:pt x="1495368" y="2365064"/>
                    <a:pt x="1482390" y="2378042"/>
                  </a:cubicBezTo>
                  <a:cubicBezTo>
                    <a:pt x="1469411" y="2391021"/>
                    <a:pt x="1451809" y="2398312"/>
                    <a:pt x="1433455" y="2398312"/>
                  </a:cubicBezTo>
                  <a:lnTo>
                    <a:pt x="69204" y="2398312"/>
                  </a:lnTo>
                  <a:cubicBezTo>
                    <a:pt x="50850" y="2398312"/>
                    <a:pt x="33248" y="2391021"/>
                    <a:pt x="20269" y="2378042"/>
                  </a:cubicBezTo>
                  <a:cubicBezTo>
                    <a:pt x="7291" y="2365064"/>
                    <a:pt x="0" y="2347462"/>
                    <a:pt x="0" y="2329108"/>
                  </a:cubicBezTo>
                  <a:lnTo>
                    <a:pt x="0" y="69204"/>
                  </a:lnTo>
                  <a:cubicBezTo>
                    <a:pt x="0" y="50850"/>
                    <a:pt x="7291" y="33248"/>
                    <a:pt x="20269" y="20269"/>
                  </a:cubicBezTo>
                  <a:cubicBezTo>
                    <a:pt x="33248" y="7291"/>
                    <a:pt x="50850" y="0"/>
                    <a:pt x="69204" y="0"/>
                  </a:cubicBezTo>
                  <a:close/>
                </a:path>
              </a:pathLst>
            </a:custGeom>
            <a:solidFill>
              <a:srgbClr val="FFFFFF"/>
            </a:solidFill>
            <a:ln w="38100" cap="rnd">
              <a:solidFill>
                <a:srgbClr val="000000"/>
              </a:solidFill>
              <a:prstDash val="solid"/>
              <a:round/>
            </a:ln>
          </p:spPr>
          <p:txBody>
            <a:bodyPr/>
            <a:lstStyle/>
            <a:p>
              <a:endParaRPr lang="en-IN"/>
            </a:p>
          </p:txBody>
        </p:sp>
        <p:sp>
          <p:nvSpPr>
            <p:cNvPr id="11" name="TextBox 11"/>
            <p:cNvSpPr txBox="1"/>
            <p:nvPr/>
          </p:nvSpPr>
          <p:spPr>
            <a:xfrm>
              <a:off x="0" y="-38100"/>
              <a:ext cx="1502659" cy="2436412"/>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12226118" y="1028700"/>
            <a:ext cx="5705408" cy="9106090"/>
            <a:chOff x="0" y="0"/>
            <a:chExt cx="1502659" cy="2398312"/>
          </a:xfrm>
        </p:grpSpPr>
        <p:sp>
          <p:nvSpPr>
            <p:cNvPr id="13" name="Freeform 13"/>
            <p:cNvSpPr/>
            <p:nvPr/>
          </p:nvSpPr>
          <p:spPr>
            <a:xfrm>
              <a:off x="0" y="0"/>
              <a:ext cx="1502659" cy="2398312"/>
            </a:xfrm>
            <a:custGeom>
              <a:avLst/>
              <a:gdLst/>
              <a:ahLst/>
              <a:cxnLst/>
              <a:rect l="l" t="t" r="r" b="b"/>
              <a:pathLst>
                <a:path w="1502659" h="2398312">
                  <a:moveTo>
                    <a:pt x="69204" y="0"/>
                  </a:moveTo>
                  <a:lnTo>
                    <a:pt x="1433455" y="0"/>
                  </a:lnTo>
                  <a:cubicBezTo>
                    <a:pt x="1451809" y="0"/>
                    <a:pt x="1469411" y="7291"/>
                    <a:pt x="1482390" y="20269"/>
                  </a:cubicBezTo>
                  <a:cubicBezTo>
                    <a:pt x="1495368" y="33248"/>
                    <a:pt x="1502659" y="50850"/>
                    <a:pt x="1502659" y="69204"/>
                  </a:cubicBezTo>
                  <a:lnTo>
                    <a:pt x="1502659" y="2329108"/>
                  </a:lnTo>
                  <a:cubicBezTo>
                    <a:pt x="1502659" y="2347462"/>
                    <a:pt x="1495368" y="2365064"/>
                    <a:pt x="1482390" y="2378042"/>
                  </a:cubicBezTo>
                  <a:cubicBezTo>
                    <a:pt x="1469411" y="2391021"/>
                    <a:pt x="1451809" y="2398312"/>
                    <a:pt x="1433455" y="2398312"/>
                  </a:cubicBezTo>
                  <a:lnTo>
                    <a:pt x="69204" y="2398312"/>
                  </a:lnTo>
                  <a:cubicBezTo>
                    <a:pt x="50850" y="2398312"/>
                    <a:pt x="33248" y="2391021"/>
                    <a:pt x="20269" y="2378042"/>
                  </a:cubicBezTo>
                  <a:cubicBezTo>
                    <a:pt x="7291" y="2365064"/>
                    <a:pt x="0" y="2347462"/>
                    <a:pt x="0" y="2329108"/>
                  </a:cubicBezTo>
                  <a:lnTo>
                    <a:pt x="0" y="69204"/>
                  </a:lnTo>
                  <a:cubicBezTo>
                    <a:pt x="0" y="50850"/>
                    <a:pt x="7291" y="33248"/>
                    <a:pt x="20269" y="20269"/>
                  </a:cubicBezTo>
                  <a:cubicBezTo>
                    <a:pt x="33248" y="7291"/>
                    <a:pt x="50850" y="0"/>
                    <a:pt x="69204" y="0"/>
                  </a:cubicBezTo>
                  <a:close/>
                </a:path>
              </a:pathLst>
            </a:custGeom>
            <a:solidFill>
              <a:srgbClr val="FFFFFF"/>
            </a:solidFill>
            <a:ln w="38100" cap="rnd">
              <a:solidFill>
                <a:srgbClr val="000000"/>
              </a:solidFill>
              <a:prstDash val="solid"/>
              <a:round/>
            </a:ln>
          </p:spPr>
          <p:txBody>
            <a:bodyPr/>
            <a:lstStyle/>
            <a:p>
              <a:endParaRPr lang="en-IN"/>
            </a:p>
          </p:txBody>
        </p:sp>
        <p:sp>
          <p:nvSpPr>
            <p:cNvPr id="14" name="TextBox 14"/>
            <p:cNvSpPr txBox="1"/>
            <p:nvPr/>
          </p:nvSpPr>
          <p:spPr>
            <a:xfrm>
              <a:off x="0" y="-38100"/>
              <a:ext cx="1502659" cy="2436412"/>
            </a:xfrm>
            <a:prstGeom prst="rect">
              <a:avLst/>
            </a:prstGeom>
          </p:spPr>
          <p:txBody>
            <a:bodyPr lIns="50800" tIns="50800" rIns="50800" bIns="50800" rtlCol="0" anchor="ctr"/>
            <a:lstStyle/>
            <a:p>
              <a:pPr algn="ctr">
                <a:lnSpc>
                  <a:spcPts val="3079"/>
                </a:lnSpc>
              </a:pPr>
              <a:endParaRPr/>
            </a:p>
          </p:txBody>
        </p:sp>
      </p:grpSp>
      <p:sp>
        <p:nvSpPr>
          <p:cNvPr id="15" name="Freeform 15"/>
          <p:cNvSpPr/>
          <p:nvPr/>
        </p:nvSpPr>
        <p:spPr>
          <a:xfrm>
            <a:off x="12517840" y="1089298"/>
            <a:ext cx="1638300" cy="1590675"/>
          </a:xfrm>
          <a:custGeom>
            <a:avLst/>
            <a:gdLst/>
            <a:ahLst/>
            <a:cxnLst/>
            <a:rect l="l" t="t" r="r" b="b"/>
            <a:pathLst>
              <a:path w="1638300" h="1590675">
                <a:moveTo>
                  <a:pt x="0" y="0"/>
                </a:moveTo>
                <a:lnTo>
                  <a:pt x="1638300" y="0"/>
                </a:lnTo>
                <a:lnTo>
                  <a:pt x="1638300" y="1590675"/>
                </a:lnTo>
                <a:lnTo>
                  <a:pt x="0" y="1590675"/>
                </a:lnTo>
                <a:lnTo>
                  <a:pt x="0" y="0"/>
                </a:lnTo>
                <a:close/>
              </a:path>
            </a:pathLst>
          </a:custGeom>
          <a:blipFill>
            <a:blip r:embed="rId2"/>
            <a:stretch>
              <a:fillRect l="-139244" t="-143670" r="-138662" b="-145550"/>
            </a:stretch>
          </a:blipFill>
        </p:spPr>
        <p:txBody>
          <a:bodyPr/>
          <a:lstStyle/>
          <a:p>
            <a:endParaRPr lang="en-IN"/>
          </a:p>
        </p:txBody>
      </p:sp>
      <p:sp>
        <p:nvSpPr>
          <p:cNvPr id="16" name="Freeform 16"/>
          <p:cNvSpPr/>
          <p:nvPr/>
        </p:nvSpPr>
        <p:spPr>
          <a:xfrm>
            <a:off x="6614884" y="1194073"/>
            <a:ext cx="1552575" cy="1485900"/>
          </a:xfrm>
          <a:custGeom>
            <a:avLst/>
            <a:gdLst/>
            <a:ahLst/>
            <a:cxnLst/>
            <a:rect l="l" t="t" r="r" b="b"/>
            <a:pathLst>
              <a:path w="1552575" h="1485900">
                <a:moveTo>
                  <a:pt x="0" y="0"/>
                </a:moveTo>
                <a:lnTo>
                  <a:pt x="1552575" y="0"/>
                </a:lnTo>
                <a:lnTo>
                  <a:pt x="1552575" y="1485900"/>
                </a:lnTo>
                <a:lnTo>
                  <a:pt x="0" y="1485900"/>
                </a:lnTo>
                <a:lnTo>
                  <a:pt x="0" y="0"/>
                </a:lnTo>
                <a:close/>
              </a:path>
            </a:pathLst>
          </a:custGeom>
          <a:blipFill>
            <a:blip r:embed="rId2"/>
            <a:stretch>
              <a:fillRect l="-26299" t="-282685" r="-268179" b="-29493"/>
            </a:stretch>
          </a:blipFill>
        </p:spPr>
        <p:txBody>
          <a:bodyPr/>
          <a:lstStyle/>
          <a:p>
            <a:endParaRPr lang="en-IN"/>
          </a:p>
        </p:txBody>
      </p:sp>
      <p:sp>
        <p:nvSpPr>
          <p:cNvPr id="17" name="Freeform 17"/>
          <p:cNvSpPr/>
          <p:nvPr/>
        </p:nvSpPr>
        <p:spPr>
          <a:xfrm>
            <a:off x="716431" y="1184548"/>
            <a:ext cx="1552575" cy="1495425"/>
          </a:xfrm>
          <a:custGeom>
            <a:avLst/>
            <a:gdLst/>
            <a:ahLst/>
            <a:cxnLst/>
            <a:rect l="l" t="t" r="r" b="b"/>
            <a:pathLst>
              <a:path w="1552575" h="1495425">
                <a:moveTo>
                  <a:pt x="0" y="0"/>
                </a:moveTo>
                <a:lnTo>
                  <a:pt x="1552575" y="0"/>
                </a:lnTo>
                <a:lnTo>
                  <a:pt x="1552575" y="1495425"/>
                </a:lnTo>
                <a:lnTo>
                  <a:pt x="0" y="1495425"/>
                </a:lnTo>
                <a:lnTo>
                  <a:pt x="0" y="0"/>
                </a:lnTo>
                <a:close/>
              </a:path>
            </a:pathLst>
          </a:custGeom>
          <a:blipFill>
            <a:blip r:embed="rId2"/>
            <a:stretch>
              <a:fillRect l="-149995" t="-282533" r="-148163" b="-30842"/>
            </a:stretch>
          </a:blipFill>
        </p:spPr>
        <p:txBody>
          <a:bodyPr/>
          <a:lstStyle/>
          <a:p>
            <a:endParaRPr lang="en-IN"/>
          </a:p>
        </p:txBody>
      </p:sp>
      <p:sp>
        <p:nvSpPr>
          <p:cNvPr id="18" name="TextBox 18"/>
          <p:cNvSpPr txBox="1"/>
          <p:nvPr/>
        </p:nvSpPr>
        <p:spPr>
          <a:xfrm>
            <a:off x="14689912" y="1501797"/>
            <a:ext cx="1786547" cy="915838"/>
          </a:xfrm>
          <a:prstGeom prst="rect">
            <a:avLst/>
          </a:prstGeom>
        </p:spPr>
        <p:txBody>
          <a:bodyPr lIns="0" tIns="0" rIns="0" bIns="0" rtlCol="0" anchor="t">
            <a:spAutoFit/>
          </a:bodyPr>
          <a:lstStyle/>
          <a:p>
            <a:pPr algn="l">
              <a:lnSpc>
                <a:spcPts val="2400"/>
              </a:lnSpc>
            </a:pPr>
            <a:r>
              <a:rPr lang="en-US" sz="1762">
                <a:solidFill>
                  <a:srgbClr val="000000"/>
                </a:solidFill>
                <a:latin typeface="Canva Sans Bold"/>
              </a:rPr>
              <a:t>Anjali</a:t>
            </a:r>
          </a:p>
          <a:p>
            <a:pPr algn="l">
              <a:lnSpc>
                <a:spcPts val="2400"/>
              </a:lnSpc>
            </a:pPr>
            <a:r>
              <a:rPr lang="en-US" sz="1762">
                <a:solidFill>
                  <a:srgbClr val="000000"/>
                </a:solidFill>
                <a:latin typeface="Canva Sans Bold"/>
              </a:rPr>
              <a:t>28 years old Freelance writer</a:t>
            </a:r>
          </a:p>
        </p:txBody>
      </p:sp>
      <p:sp>
        <p:nvSpPr>
          <p:cNvPr id="19" name="TextBox 19"/>
          <p:cNvSpPr txBox="1"/>
          <p:nvPr/>
        </p:nvSpPr>
        <p:spPr>
          <a:xfrm>
            <a:off x="8531838" y="1544364"/>
            <a:ext cx="2633043" cy="915838"/>
          </a:xfrm>
          <a:prstGeom prst="rect">
            <a:avLst/>
          </a:prstGeom>
        </p:spPr>
        <p:txBody>
          <a:bodyPr lIns="0" tIns="0" rIns="0" bIns="0" rtlCol="0" anchor="t">
            <a:spAutoFit/>
          </a:bodyPr>
          <a:lstStyle/>
          <a:p>
            <a:pPr algn="l">
              <a:lnSpc>
                <a:spcPts val="2400"/>
              </a:lnSpc>
            </a:pPr>
            <a:r>
              <a:rPr lang="en-US" sz="1762">
                <a:solidFill>
                  <a:srgbClr val="000000"/>
                </a:solidFill>
                <a:latin typeface="Canva Sans Bold"/>
              </a:rPr>
              <a:t>Rohit</a:t>
            </a:r>
          </a:p>
          <a:p>
            <a:pPr algn="l">
              <a:lnSpc>
                <a:spcPts val="2400"/>
              </a:lnSpc>
            </a:pPr>
            <a:r>
              <a:rPr lang="en-US" sz="1762">
                <a:solidFill>
                  <a:srgbClr val="000000"/>
                </a:solidFill>
                <a:latin typeface="Canva Sans Bold"/>
              </a:rPr>
              <a:t>30 years old Environmental engineer</a:t>
            </a:r>
          </a:p>
        </p:txBody>
      </p:sp>
      <p:sp>
        <p:nvSpPr>
          <p:cNvPr id="20" name="TextBox 20"/>
          <p:cNvSpPr txBox="1"/>
          <p:nvPr/>
        </p:nvSpPr>
        <p:spPr>
          <a:xfrm>
            <a:off x="2687068" y="1644985"/>
            <a:ext cx="2287038" cy="815218"/>
          </a:xfrm>
          <a:prstGeom prst="rect">
            <a:avLst/>
          </a:prstGeom>
        </p:spPr>
        <p:txBody>
          <a:bodyPr lIns="0" tIns="0" rIns="0" bIns="0" rtlCol="0" anchor="t">
            <a:spAutoFit/>
          </a:bodyPr>
          <a:lstStyle/>
          <a:p>
            <a:pPr algn="l">
              <a:lnSpc>
                <a:spcPts val="2175"/>
              </a:lnSpc>
            </a:pPr>
            <a:r>
              <a:rPr lang="en-US" sz="1599">
                <a:solidFill>
                  <a:srgbClr val="000000"/>
                </a:solidFill>
                <a:latin typeface="Canva Sans Bold"/>
              </a:rPr>
              <a:t>Aarushi</a:t>
            </a:r>
          </a:p>
          <a:p>
            <a:pPr algn="l">
              <a:lnSpc>
                <a:spcPts val="2175"/>
              </a:lnSpc>
            </a:pPr>
            <a:r>
              <a:rPr lang="en-US" sz="1599">
                <a:solidFill>
                  <a:srgbClr val="000000"/>
                </a:solidFill>
                <a:latin typeface="Canva Sans Bold"/>
              </a:rPr>
              <a:t>23 yearrs old</a:t>
            </a:r>
          </a:p>
          <a:p>
            <a:pPr algn="l">
              <a:lnSpc>
                <a:spcPts val="2175"/>
              </a:lnSpc>
            </a:pPr>
            <a:r>
              <a:rPr lang="en-US" sz="1599">
                <a:solidFill>
                  <a:srgbClr val="000000"/>
                </a:solidFill>
                <a:latin typeface="Canva Sans Bold"/>
              </a:rPr>
              <a:t>Graduate</a:t>
            </a:r>
          </a:p>
        </p:txBody>
      </p:sp>
      <p:sp>
        <p:nvSpPr>
          <p:cNvPr id="21" name="TextBox 21"/>
          <p:cNvSpPr txBox="1"/>
          <p:nvPr/>
        </p:nvSpPr>
        <p:spPr>
          <a:xfrm>
            <a:off x="12470215" y="2994298"/>
            <a:ext cx="5213975" cy="6252457"/>
          </a:xfrm>
          <a:prstGeom prst="rect">
            <a:avLst/>
          </a:prstGeom>
        </p:spPr>
        <p:txBody>
          <a:bodyPr lIns="0" tIns="0" rIns="0" bIns="0" rtlCol="0" anchor="t">
            <a:spAutoFit/>
          </a:bodyPr>
          <a:lstStyle/>
          <a:p>
            <a:pPr algn="l">
              <a:lnSpc>
                <a:spcPts val="2175"/>
              </a:lnSpc>
            </a:pPr>
            <a:r>
              <a:rPr lang="en-US" sz="1599">
                <a:solidFill>
                  <a:srgbClr val="000000"/>
                </a:solidFill>
                <a:latin typeface="Canva Sans Italics"/>
              </a:rPr>
              <a:t>Anjali is a 35-year-old freelance writer who loves collecting unique items. She enjoys browsing through flea markets and thrift stores to find one-of-a-kind pieces that she can add to her collection.</a:t>
            </a:r>
          </a:p>
          <a:p>
            <a:pPr algn="r">
              <a:lnSpc>
                <a:spcPts val="1102"/>
              </a:lnSpc>
            </a:pPr>
            <a:endParaRPr lang="en-US" sz="1599">
              <a:solidFill>
                <a:srgbClr val="000000"/>
              </a:solidFill>
              <a:latin typeface="Canva Sans Italics"/>
            </a:endParaRPr>
          </a:p>
          <a:p>
            <a:pPr algn="l">
              <a:lnSpc>
                <a:spcPts val="3999"/>
              </a:lnSpc>
            </a:pPr>
            <a:r>
              <a:rPr lang="en-US" sz="1599">
                <a:solidFill>
                  <a:srgbClr val="000000"/>
                </a:solidFill>
                <a:latin typeface="Canva Sans Bold"/>
              </a:rPr>
              <a:t>Motivations</a:t>
            </a:r>
          </a:p>
          <a:p>
            <a:pPr algn="l">
              <a:lnSpc>
                <a:spcPts val="799"/>
              </a:lnSpc>
            </a:pPr>
            <a:r>
              <a:rPr lang="en-US" sz="1599">
                <a:solidFill>
                  <a:srgbClr val="000000"/>
                </a:solidFill>
                <a:latin typeface="Canva Sans"/>
              </a:rPr>
              <a:t>Finding unique and one-of-a-kind items.</a:t>
            </a:r>
          </a:p>
          <a:p>
            <a:pPr algn="l">
              <a:lnSpc>
                <a:spcPts val="3549"/>
              </a:lnSpc>
            </a:pPr>
            <a:r>
              <a:rPr lang="en-US" sz="1599">
                <a:solidFill>
                  <a:srgbClr val="000000"/>
                </a:solidFill>
                <a:latin typeface="Canva Sans"/>
              </a:rPr>
              <a:t>Building a collection.</a:t>
            </a:r>
          </a:p>
          <a:p>
            <a:pPr algn="l">
              <a:lnSpc>
                <a:spcPts val="799"/>
              </a:lnSpc>
            </a:pPr>
            <a:r>
              <a:rPr lang="en-US" sz="1599">
                <a:solidFill>
                  <a:srgbClr val="000000"/>
                </a:solidFill>
                <a:latin typeface="Canva Sans"/>
              </a:rPr>
              <a:t>Discovering hidden gems.</a:t>
            </a:r>
          </a:p>
          <a:p>
            <a:pPr algn="l">
              <a:lnSpc>
                <a:spcPts val="1150"/>
              </a:lnSpc>
            </a:pPr>
            <a:endParaRPr lang="en-US" sz="1599">
              <a:solidFill>
                <a:srgbClr val="000000"/>
              </a:solidFill>
              <a:latin typeface="Canva Sans"/>
            </a:endParaRPr>
          </a:p>
          <a:p>
            <a:pPr algn="l">
              <a:lnSpc>
                <a:spcPts val="3999"/>
              </a:lnSpc>
            </a:pPr>
            <a:r>
              <a:rPr lang="en-US" sz="1599">
                <a:solidFill>
                  <a:srgbClr val="000000"/>
                </a:solidFill>
                <a:latin typeface="Canva Sans Bold"/>
              </a:rPr>
              <a:t>Core</a:t>
            </a:r>
            <a:r>
              <a:rPr lang="en-US" sz="1599">
                <a:solidFill>
                  <a:srgbClr val="000000"/>
                </a:solidFill>
                <a:latin typeface="Canva Sans"/>
              </a:rPr>
              <a:t> </a:t>
            </a:r>
            <a:r>
              <a:rPr lang="en-US" sz="1599">
                <a:solidFill>
                  <a:srgbClr val="000000"/>
                </a:solidFill>
                <a:latin typeface="Canva Sans Bold"/>
              </a:rPr>
              <a:t>Needs</a:t>
            </a:r>
            <a:r>
              <a:rPr lang="en-US" sz="1599">
                <a:solidFill>
                  <a:srgbClr val="000000"/>
                </a:solidFill>
                <a:latin typeface="Canva Sans"/>
              </a:rPr>
              <a:t> </a:t>
            </a:r>
          </a:p>
          <a:p>
            <a:pPr algn="l">
              <a:lnSpc>
                <a:spcPts val="799"/>
              </a:lnSpc>
            </a:pPr>
            <a:r>
              <a:rPr lang="en-US" sz="1599">
                <a:solidFill>
                  <a:srgbClr val="000000"/>
                </a:solidFill>
                <a:latin typeface="Canva Sans"/>
              </a:rPr>
              <a:t>A wide selection of vintage and unique items</a:t>
            </a:r>
          </a:p>
          <a:p>
            <a:pPr algn="l">
              <a:lnSpc>
                <a:spcPts val="3549"/>
              </a:lnSpc>
            </a:pPr>
            <a:r>
              <a:rPr lang="en-US" sz="1599">
                <a:solidFill>
                  <a:srgbClr val="000000"/>
                </a:solidFill>
                <a:latin typeface="Canva Sans"/>
              </a:rPr>
              <a:t>to choose from.</a:t>
            </a:r>
          </a:p>
          <a:p>
            <a:pPr algn="l">
              <a:lnSpc>
                <a:spcPts val="799"/>
              </a:lnSpc>
            </a:pPr>
            <a:r>
              <a:rPr lang="en-US" sz="1599">
                <a:solidFill>
                  <a:srgbClr val="000000"/>
                </a:solidFill>
                <a:latin typeface="Canva Sans"/>
              </a:rPr>
              <a:t>Detailed product descriptions and photos to</a:t>
            </a:r>
          </a:p>
          <a:p>
            <a:pPr algn="l">
              <a:lnSpc>
                <a:spcPts val="3549"/>
              </a:lnSpc>
            </a:pPr>
            <a:r>
              <a:rPr lang="en-US" sz="1599">
                <a:solidFill>
                  <a:srgbClr val="000000"/>
                </a:solidFill>
                <a:latin typeface="Canva Sans"/>
              </a:rPr>
              <a:t>evaluate condition and authenticity.</a:t>
            </a:r>
          </a:p>
          <a:p>
            <a:pPr algn="l">
              <a:lnSpc>
                <a:spcPts val="799"/>
              </a:lnSpc>
            </a:pPr>
            <a:r>
              <a:rPr lang="en-US" sz="1599">
                <a:solidFill>
                  <a:srgbClr val="000000"/>
                </a:solidFill>
                <a:latin typeface="Canva Sans"/>
              </a:rPr>
              <a:t>Trustworthy sellers with a reputation for</a:t>
            </a:r>
          </a:p>
          <a:p>
            <a:pPr algn="l">
              <a:lnSpc>
                <a:spcPts val="3549"/>
              </a:lnSpc>
            </a:pPr>
            <a:r>
              <a:rPr lang="en-US" sz="1599">
                <a:solidFill>
                  <a:srgbClr val="000000"/>
                </a:solidFill>
                <a:latin typeface="Canva Sans"/>
              </a:rPr>
              <a:t>selling unique and quality items.</a:t>
            </a:r>
          </a:p>
          <a:p>
            <a:pPr algn="l">
              <a:lnSpc>
                <a:spcPts val="875"/>
              </a:lnSpc>
            </a:pPr>
            <a:endParaRPr lang="en-US" sz="1599">
              <a:solidFill>
                <a:srgbClr val="000000"/>
              </a:solidFill>
              <a:latin typeface="Canva Sans"/>
            </a:endParaRPr>
          </a:p>
          <a:p>
            <a:pPr algn="l">
              <a:lnSpc>
                <a:spcPts val="3999"/>
              </a:lnSpc>
            </a:pPr>
            <a:r>
              <a:rPr lang="en-US" sz="1599">
                <a:solidFill>
                  <a:srgbClr val="000000"/>
                </a:solidFill>
                <a:latin typeface="Canva Sans Bold"/>
              </a:rPr>
              <a:t>Pain Points-</a:t>
            </a:r>
            <a:r>
              <a:rPr lang="en-US" sz="1599">
                <a:solidFill>
                  <a:srgbClr val="000000"/>
                </a:solidFill>
                <a:latin typeface="Canva Sans"/>
              </a:rPr>
              <a:t> </a:t>
            </a:r>
          </a:p>
          <a:p>
            <a:pPr algn="l">
              <a:lnSpc>
                <a:spcPts val="799"/>
              </a:lnSpc>
            </a:pPr>
            <a:r>
              <a:rPr lang="en-US" sz="1599">
                <a:solidFill>
                  <a:srgbClr val="000000"/>
                </a:solidFill>
                <a:latin typeface="Canva Sans"/>
              </a:rPr>
              <a:t>Limited availability of rare or specific items.</a:t>
            </a:r>
          </a:p>
          <a:p>
            <a:pPr algn="l">
              <a:lnSpc>
                <a:spcPts val="3549"/>
              </a:lnSpc>
            </a:pPr>
            <a:r>
              <a:rPr lang="en-US" sz="1599">
                <a:solidFill>
                  <a:srgbClr val="000000"/>
                </a:solidFill>
                <a:latin typeface="Canva Sans"/>
              </a:rPr>
              <a:t>Difficulty in assessing the condition and</a:t>
            </a:r>
          </a:p>
          <a:p>
            <a:pPr algn="l">
              <a:lnSpc>
                <a:spcPts val="799"/>
              </a:lnSpc>
            </a:pPr>
            <a:r>
              <a:rPr lang="en-US" sz="1599">
                <a:solidFill>
                  <a:srgbClr val="000000"/>
                </a:solidFill>
                <a:latin typeface="Canva Sans"/>
              </a:rPr>
              <a:t>authenticity of preloved products.</a:t>
            </a:r>
          </a:p>
          <a:p>
            <a:pPr algn="l">
              <a:lnSpc>
                <a:spcPts val="3549"/>
              </a:lnSpc>
            </a:pPr>
            <a:r>
              <a:rPr lang="en-US" sz="1599">
                <a:solidFill>
                  <a:srgbClr val="000000"/>
                </a:solidFill>
                <a:latin typeface="Canva Sans"/>
              </a:rPr>
              <a:t>High prices for unique or vintage items.</a:t>
            </a:r>
          </a:p>
        </p:txBody>
      </p:sp>
      <p:sp>
        <p:nvSpPr>
          <p:cNvPr id="22" name="TextBox 22"/>
          <p:cNvSpPr txBox="1"/>
          <p:nvPr/>
        </p:nvSpPr>
        <p:spPr>
          <a:xfrm>
            <a:off x="6572373" y="2994298"/>
            <a:ext cx="5213975" cy="6681082"/>
          </a:xfrm>
          <a:prstGeom prst="rect">
            <a:avLst/>
          </a:prstGeom>
        </p:spPr>
        <p:txBody>
          <a:bodyPr lIns="0" tIns="0" rIns="0" bIns="0" rtlCol="0" anchor="t">
            <a:spAutoFit/>
          </a:bodyPr>
          <a:lstStyle/>
          <a:p>
            <a:pPr algn="l">
              <a:lnSpc>
                <a:spcPts val="2175"/>
              </a:lnSpc>
            </a:pPr>
            <a:r>
              <a:rPr lang="en-US" sz="1599">
                <a:solidFill>
                  <a:srgbClr val="000000"/>
                </a:solidFill>
                <a:latin typeface="Canva Sans Italics"/>
              </a:rPr>
              <a:t>Aayush is a 28-year-old software engineer who loves luxury watches. He enjoys browsing through Insta pages and webpages to find one-of-a-kind pieces that he can add to his collection.</a:t>
            </a:r>
          </a:p>
          <a:p>
            <a:pPr algn="r">
              <a:lnSpc>
                <a:spcPts val="1102"/>
              </a:lnSpc>
            </a:pPr>
            <a:endParaRPr lang="en-US" sz="1599">
              <a:solidFill>
                <a:srgbClr val="000000"/>
              </a:solidFill>
              <a:latin typeface="Canva Sans Italics"/>
            </a:endParaRPr>
          </a:p>
          <a:p>
            <a:pPr algn="l">
              <a:lnSpc>
                <a:spcPts val="3999"/>
              </a:lnSpc>
            </a:pPr>
            <a:r>
              <a:rPr lang="en-US" sz="1599">
                <a:solidFill>
                  <a:srgbClr val="000000"/>
                </a:solidFill>
                <a:latin typeface="Canva Sans Bold"/>
              </a:rPr>
              <a:t>Motivations</a:t>
            </a:r>
          </a:p>
          <a:p>
            <a:pPr algn="l">
              <a:lnSpc>
                <a:spcPts val="799"/>
              </a:lnSpc>
            </a:pPr>
            <a:r>
              <a:rPr lang="en-US" sz="1599">
                <a:solidFill>
                  <a:srgbClr val="000000"/>
                </a:solidFill>
                <a:latin typeface="Canva Sans"/>
              </a:rPr>
              <a:t>Reducing waste</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Conserving resources</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Supporting sustainable practices</a:t>
            </a:r>
          </a:p>
          <a:p>
            <a:pPr algn="l">
              <a:lnSpc>
                <a:spcPts val="799"/>
              </a:lnSpc>
            </a:pPr>
            <a:endParaRPr lang="en-US" sz="1599">
              <a:solidFill>
                <a:srgbClr val="000000"/>
              </a:solidFill>
              <a:latin typeface="Canva Sans"/>
            </a:endParaRPr>
          </a:p>
          <a:p>
            <a:pPr algn="l">
              <a:lnSpc>
                <a:spcPts val="1150"/>
              </a:lnSpc>
            </a:pPr>
            <a:endParaRPr lang="en-US" sz="1599">
              <a:solidFill>
                <a:srgbClr val="000000"/>
              </a:solidFill>
              <a:latin typeface="Canva Sans"/>
            </a:endParaRPr>
          </a:p>
          <a:p>
            <a:pPr algn="l">
              <a:lnSpc>
                <a:spcPts val="3999"/>
              </a:lnSpc>
            </a:pPr>
            <a:r>
              <a:rPr lang="en-US" sz="1599">
                <a:solidFill>
                  <a:srgbClr val="000000"/>
                </a:solidFill>
                <a:latin typeface="Canva Sans Bold"/>
              </a:rPr>
              <a:t>Core</a:t>
            </a:r>
            <a:r>
              <a:rPr lang="en-US" sz="1599">
                <a:solidFill>
                  <a:srgbClr val="000000"/>
                </a:solidFill>
                <a:latin typeface="Canva Sans"/>
              </a:rPr>
              <a:t> </a:t>
            </a:r>
            <a:r>
              <a:rPr lang="en-US" sz="1599">
                <a:solidFill>
                  <a:srgbClr val="000000"/>
                </a:solidFill>
                <a:latin typeface="Canva Sans Bold"/>
              </a:rPr>
              <a:t>Needs</a:t>
            </a:r>
            <a:r>
              <a:rPr lang="en-US" sz="1599">
                <a:solidFill>
                  <a:srgbClr val="000000"/>
                </a:solidFill>
                <a:latin typeface="Canva Sans"/>
              </a:rPr>
              <a:t> </a:t>
            </a:r>
          </a:p>
          <a:p>
            <a:pPr algn="l">
              <a:lnSpc>
                <a:spcPts val="799"/>
              </a:lnSpc>
            </a:pPr>
            <a:r>
              <a:rPr lang="en-US" sz="1599">
                <a:solidFill>
                  <a:srgbClr val="000000"/>
                </a:solidFill>
                <a:latin typeface="Canva Sans"/>
              </a:rPr>
              <a:t>A wide selection of preloved products to</a:t>
            </a: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choose from.</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Detailed information about the product's</a:t>
            </a: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environmental impact.</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Quality assurance and trust in the seller's</a:t>
            </a: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sustainability practices.</a:t>
            </a:r>
          </a:p>
          <a:p>
            <a:pPr algn="l">
              <a:lnSpc>
                <a:spcPts val="875"/>
              </a:lnSpc>
            </a:pPr>
            <a:endParaRPr lang="en-US" sz="1599">
              <a:solidFill>
                <a:srgbClr val="000000"/>
              </a:solidFill>
              <a:latin typeface="Canva Sans"/>
            </a:endParaRPr>
          </a:p>
          <a:p>
            <a:pPr algn="l">
              <a:lnSpc>
                <a:spcPts val="3999"/>
              </a:lnSpc>
            </a:pPr>
            <a:r>
              <a:rPr lang="en-US" sz="1599">
                <a:solidFill>
                  <a:srgbClr val="000000"/>
                </a:solidFill>
                <a:latin typeface="Canva Sans Bold"/>
              </a:rPr>
              <a:t>Pain Points-</a:t>
            </a:r>
            <a:r>
              <a:rPr lang="en-US" sz="1599">
                <a:solidFill>
                  <a:srgbClr val="000000"/>
                </a:solidFill>
                <a:latin typeface="Canva Sans"/>
              </a:rPr>
              <a:t> </a:t>
            </a:r>
          </a:p>
          <a:p>
            <a:pPr algn="l">
              <a:lnSpc>
                <a:spcPts val="799"/>
              </a:lnSpc>
            </a:pPr>
            <a:r>
              <a:rPr lang="en-US" sz="1599">
                <a:solidFill>
                  <a:srgbClr val="000000"/>
                </a:solidFill>
                <a:latin typeface="Canva Sans"/>
              </a:rPr>
              <a:t>Limited availability of sustainably-sourced or</a:t>
            </a: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eco-friendly products.</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Uncertainty about the quality and condition</a:t>
            </a: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of preloved products.</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Higher prices for sustainably-sourced or eco-</a:t>
            </a:r>
          </a:p>
          <a:p>
            <a:pPr algn="l">
              <a:lnSpc>
                <a:spcPts val="799"/>
              </a:lnSpc>
            </a:pPr>
            <a:endParaRPr lang="en-US" sz="1599">
              <a:solidFill>
                <a:srgbClr val="000000"/>
              </a:solidFill>
              <a:latin typeface="Canva Sans"/>
            </a:endParaRPr>
          </a:p>
          <a:p>
            <a:pPr algn="l">
              <a:lnSpc>
                <a:spcPts val="799"/>
              </a:lnSpc>
            </a:pPr>
            <a:endParaRPr lang="en-US" sz="1599">
              <a:solidFill>
                <a:srgbClr val="000000"/>
              </a:solidFill>
              <a:latin typeface="Canva Sans"/>
            </a:endParaRPr>
          </a:p>
          <a:p>
            <a:pPr algn="l">
              <a:lnSpc>
                <a:spcPts val="799"/>
              </a:lnSpc>
            </a:pPr>
            <a:r>
              <a:rPr lang="en-US" sz="1599">
                <a:solidFill>
                  <a:srgbClr val="000000"/>
                </a:solidFill>
                <a:latin typeface="Canva Sans"/>
              </a:rPr>
              <a:t>friendly products.</a:t>
            </a:r>
          </a:p>
          <a:p>
            <a:pPr algn="l">
              <a:lnSpc>
                <a:spcPts val="3549"/>
              </a:lnSpc>
            </a:pPr>
            <a:endParaRPr lang="en-US" sz="1599">
              <a:solidFill>
                <a:srgbClr val="000000"/>
              </a:solidFill>
              <a:latin typeface="Canva Sans"/>
            </a:endParaRPr>
          </a:p>
        </p:txBody>
      </p:sp>
      <p:sp>
        <p:nvSpPr>
          <p:cNvPr id="23" name="TextBox 23"/>
          <p:cNvSpPr txBox="1"/>
          <p:nvPr/>
        </p:nvSpPr>
        <p:spPr>
          <a:xfrm>
            <a:off x="817687" y="2832373"/>
            <a:ext cx="4924425" cy="1980302"/>
          </a:xfrm>
          <a:prstGeom prst="rect">
            <a:avLst/>
          </a:prstGeom>
        </p:spPr>
        <p:txBody>
          <a:bodyPr lIns="0" tIns="0" rIns="0" bIns="0" rtlCol="0" anchor="t">
            <a:spAutoFit/>
          </a:bodyPr>
          <a:lstStyle/>
          <a:p>
            <a:pPr algn="l">
              <a:lnSpc>
                <a:spcPts val="3249"/>
              </a:lnSpc>
            </a:pPr>
            <a:r>
              <a:rPr lang="en-US" sz="1299" spc="-1">
                <a:solidFill>
                  <a:srgbClr val="000000"/>
                </a:solidFill>
                <a:latin typeface="Canva Sans Italics"/>
              </a:rPr>
              <a:t>Aarushi just completed her B.Com. She lives in Pune and is a Bookworm. She reads a lot but each book costs her around ₹500 and the second hand price is also usually ₹300. This is a lot of spending if she reads one book every week.</a:t>
            </a:r>
          </a:p>
          <a:p>
            <a:pPr algn="l">
              <a:lnSpc>
                <a:spcPts val="2884"/>
              </a:lnSpc>
            </a:pPr>
            <a:endParaRPr lang="en-US" sz="1299" spc="-1">
              <a:solidFill>
                <a:srgbClr val="000000"/>
              </a:solidFill>
              <a:latin typeface="Canva Sans Italics"/>
            </a:endParaRPr>
          </a:p>
        </p:txBody>
      </p:sp>
      <p:sp>
        <p:nvSpPr>
          <p:cNvPr id="24" name="TextBox 24"/>
          <p:cNvSpPr txBox="1"/>
          <p:nvPr/>
        </p:nvSpPr>
        <p:spPr>
          <a:xfrm>
            <a:off x="619197" y="4774575"/>
            <a:ext cx="5321405" cy="4840373"/>
          </a:xfrm>
          <a:prstGeom prst="rect">
            <a:avLst/>
          </a:prstGeom>
        </p:spPr>
        <p:txBody>
          <a:bodyPr lIns="0" tIns="0" rIns="0" bIns="0" rtlCol="0" anchor="t">
            <a:spAutoFit/>
          </a:bodyPr>
          <a:lstStyle/>
          <a:p>
            <a:pPr>
              <a:lnSpc>
                <a:spcPts val="2621"/>
              </a:lnSpc>
            </a:pPr>
            <a:r>
              <a:rPr lang="en-US" sz="1872">
                <a:solidFill>
                  <a:srgbClr val="000000"/>
                </a:solidFill>
                <a:latin typeface="Canva Sans Bold"/>
              </a:rPr>
              <a:t>Core Needs-</a:t>
            </a:r>
          </a:p>
          <a:p>
            <a:pPr>
              <a:lnSpc>
                <a:spcPts val="2621"/>
              </a:lnSpc>
            </a:pPr>
            <a:r>
              <a:rPr lang="en-US" sz="1872" spc="-9">
                <a:solidFill>
                  <a:srgbClr val="000000"/>
                </a:solidFill>
                <a:latin typeface="Canva Sans"/>
              </a:rPr>
              <a:t>-A marketplace where she can exchange books with anyone in this country </a:t>
            </a:r>
          </a:p>
          <a:p>
            <a:pPr>
              <a:lnSpc>
                <a:spcPts val="2621"/>
              </a:lnSpc>
            </a:pPr>
            <a:r>
              <a:rPr lang="en-US" sz="1872" spc="-9">
                <a:solidFill>
                  <a:srgbClr val="000000"/>
                </a:solidFill>
                <a:latin typeface="Canva Sans"/>
              </a:rPr>
              <a:t>-Exchange books for low cost</a:t>
            </a:r>
          </a:p>
          <a:p>
            <a:pPr>
              <a:lnSpc>
                <a:spcPts val="2621"/>
              </a:lnSpc>
            </a:pPr>
            <a:endParaRPr lang="en-US" sz="1872" spc="-9">
              <a:solidFill>
                <a:srgbClr val="000000"/>
              </a:solidFill>
              <a:latin typeface="Canva Sans"/>
            </a:endParaRPr>
          </a:p>
          <a:p>
            <a:pPr>
              <a:lnSpc>
                <a:spcPts val="2621"/>
              </a:lnSpc>
            </a:pPr>
            <a:r>
              <a:rPr lang="en-US" sz="1872">
                <a:solidFill>
                  <a:srgbClr val="000000"/>
                </a:solidFill>
                <a:latin typeface="Canva Sans Bold"/>
              </a:rPr>
              <a:t>Pain Points-</a:t>
            </a:r>
          </a:p>
          <a:p>
            <a:pPr>
              <a:lnSpc>
                <a:spcPts val="2621"/>
              </a:lnSpc>
            </a:pPr>
            <a:r>
              <a:rPr lang="en-US" sz="1872">
                <a:solidFill>
                  <a:srgbClr val="000000"/>
                </a:solidFill>
                <a:latin typeface="Canva Sans"/>
              </a:rPr>
              <a:t>-Purchasing a large number of books can be costly, particularly for those on a tight budget. </a:t>
            </a:r>
          </a:p>
          <a:p>
            <a:pPr>
              <a:lnSpc>
                <a:spcPts val="2621"/>
              </a:lnSpc>
            </a:pPr>
            <a:r>
              <a:rPr lang="en-US" sz="1872">
                <a:solidFill>
                  <a:srgbClr val="000000"/>
                </a:solidFill>
                <a:latin typeface="Canva Sans"/>
              </a:rPr>
              <a:t>-Having a large collection of books can take up a lot of physical space</a:t>
            </a:r>
          </a:p>
          <a:p>
            <a:pPr>
              <a:lnSpc>
                <a:spcPts val="2621"/>
              </a:lnSpc>
            </a:pPr>
            <a:r>
              <a:rPr lang="en-US" sz="1872" spc="-9">
                <a:solidFill>
                  <a:srgbClr val="000000"/>
                </a:solidFill>
                <a:latin typeface="Canva Sans"/>
              </a:rPr>
              <a:t>-Cant exchange books with friends as it is not necessary that everyone will have the book she wants.</a:t>
            </a:r>
          </a:p>
          <a:p>
            <a:pPr>
              <a:lnSpc>
                <a:spcPts val="2621"/>
              </a:lnSpc>
              <a:spcBef>
                <a:spcPct val="0"/>
              </a:spcBef>
            </a:pPr>
            <a:endParaRPr lang="en-US" sz="1872" spc="-9">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a:t>
            </a:r>
            <a:r>
              <a:rPr lang="en-US" sz="2199">
                <a:solidFill>
                  <a:srgbClr val="2873F0"/>
                </a:solidFill>
                <a:latin typeface="Poppins Bold"/>
              </a:rPr>
              <a:t>PROBLEMS</a:t>
            </a:r>
            <a:r>
              <a:rPr lang="en-US" sz="2199">
                <a:solidFill>
                  <a:srgbClr val="000000"/>
                </a:solidFill>
                <a:latin typeface="Poppins Bold"/>
              </a:rPr>
              <a:t>   FEATURES   SOLUTIONS   PRIORITIZATION   METRICS   GTM STRATEGY </a:t>
            </a:r>
          </a:p>
        </p:txBody>
      </p:sp>
      <p:grpSp>
        <p:nvGrpSpPr>
          <p:cNvPr id="6" name="Group 6"/>
          <p:cNvGrpSpPr/>
          <p:nvPr/>
        </p:nvGrpSpPr>
        <p:grpSpPr>
          <a:xfrm>
            <a:off x="9470290" y="1107809"/>
            <a:ext cx="8186883" cy="8820602"/>
            <a:chOff x="0" y="0"/>
            <a:chExt cx="10915845" cy="11760802"/>
          </a:xfrm>
        </p:grpSpPr>
        <p:grpSp>
          <p:nvGrpSpPr>
            <p:cNvPr id="7" name="Group 7"/>
            <p:cNvGrpSpPr/>
            <p:nvPr/>
          </p:nvGrpSpPr>
          <p:grpSpPr>
            <a:xfrm>
              <a:off x="0" y="0"/>
              <a:ext cx="10008419" cy="1155801"/>
              <a:chOff x="0" y="0"/>
              <a:chExt cx="1976972" cy="228306"/>
            </a:xfrm>
          </p:grpSpPr>
          <p:sp>
            <p:nvSpPr>
              <p:cNvPr id="8" name="Freeform 8"/>
              <p:cNvSpPr/>
              <p:nvPr/>
            </p:nvSpPr>
            <p:spPr>
              <a:xfrm>
                <a:off x="0" y="0"/>
                <a:ext cx="1976972" cy="228306"/>
              </a:xfrm>
              <a:custGeom>
                <a:avLst/>
                <a:gdLst/>
                <a:ahLst/>
                <a:cxnLst/>
                <a:rect l="l" t="t" r="r" b="b"/>
                <a:pathLst>
                  <a:path w="1976972" h="228306">
                    <a:moveTo>
                      <a:pt x="25785" y="0"/>
                    </a:moveTo>
                    <a:lnTo>
                      <a:pt x="1951187" y="0"/>
                    </a:lnTo>
                    <a:cubicBezTo>
                      <a:pt x="1965427" y="0"/>
                      <a:pt x="1976972" y="11544"/>
                      <a:pt x="1976972" y="25785"/>
                    </a:cubicBezTo>
                    <a:lnTo>
                      <a:pt x="1976972" y="202522"/>
                    </a:lnTo>
                    <a:cubicBezTo>
                      <a:pt x="1976972" y="216762"/>
                      <a:pt x="1965427" y="228306"/>
                      <a:pt x="1951187" y="228306"/>
                    </a:cubicBezTo>
                    <a:lnTo>
                      <a:pt x="25785" y="228306"/>
                    </a:lnTo>
                    <a:cubicBezTo>
                      <a:pt x="11544" y="228306"/>
                      <a:pt x="0" y="216762"/>
                      <a:pt x="0" y="202522"/>
                    </a:cubicBezTo>
                    <a:lnTo>
                      <a:pt x="0" y="25785"/>
                    </a:lnTo>
                    <a:cubicBezTo>
                      <a:pt x="0" y="11544"/>
                      <a:pt x="11544" y="0"/>
                      <a:pt x="25785" y="0"/>
                    </a:cubicBezTo>
                    <a:close/>
                  </a:path>
                </a:pathLst>
              </a:custGeom>
              <a:solidFill>
                <a:srgbClr val="2873F0"/>
              </a:solidFill>
            </p:spPr>
            <p:txBody>
              <a:bodyPr/>
              <a:lstStyle/>
              <a:p>
                <a:endParaRPr lang="en-IN"/>
              </a:p>
            </p:txBody>
          </p:sp>
          <p:sp>
            <p:nvSpPr>
              <p:cNvPr id="9" name="TextBox 9"/>
              <p:cNvSpPr txBox="1"/>
              <p:nvPr/>
            </p:nvSpPr>
            <p:spPr>
              <a:xfrm>
                <a:off x="0" y="-38100"/>
                <a:ext cx="1976972" cy="266406"/>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2 - POTENTIAL FOR FRAUD</a:t>
                </a:r>
              </a:p>
            </p:txBody>
          </p:sp>
        </p:grpSp>
        <p:grpSp>
          <p:nvGrpSpPr>
            <p:cNvPr id="10" name="Group 10"/>
            <p:cNvGrpSpPr/>
            <p:nvPr/>
          </p:nvGrpSpPr>
          <p:grpSpPr>
            <a:xfrm>
              <a:off x="0" y="1308201"/>
              <a:ext cx="7566965" cy="2374122"/>
              <a:chOff x="0" y="0"/>
              <a:chExt cx="1494709" cy="468962"/>
            </a:xfrm>
          </p:grpSpPr>
          <p:sp>
            <p:nvSpPr>
              <p:cNvPr id="11" name="Freeform 11"/>
              <p:cNvSpPr/>
              <p:nvPr/>
            </p:nvSpPr>
            <p:spPr>
              <a:xfrm>
                <a:off x="0" y="0"/>
                <a:ext cx="1494709" cy="468962"/>
              </a:xfrm>
              <a:custGeom>
                <a:avLst/>
                <a:gdLst/>
                <a:ahLst/>
                <a:cxnLst/>
                <a:rect l="l" t="t" r="r" b="b"/>
                <a:pathLst>
                  <a:path w="1494709" h="468962">
                    <a:moveTo>
                      <a:pt x="34104" y="0"/>
                    </a:moveTo>
                    <a:lnTo>
                      <a:pt x="1460605" y="0"/>
                    </a:lnTo>
                    <a:cubicBezTo>
                      <a:pt x="1469650" y="0"/>
                      <a:pt x="1478325" y="3593"/>
                      <a:pt x="1484720" y="9989"/>
                    </a:cubicBezTo>
                    <a:cubicBezTo>
                      <a:pt x="1491116" y="16385"/>
                      <a:pt x="1494709" y="25059"/>
                      <a:pt x="1494709" y="34104"/>
                    </a:cubicBezTo>
                    <a:lnTo>
                      <a:pt x="1494709" y="434858"/>
                    </a:lnTo>
                    <a:cubicBezTo>
                      <a:pt x="1494709" y="443903"/>
                      <a:pt x="1491116" y="452578"/>
                      <a:pt x="1484720" y="458974"/>
                    </a:cubicBezTo>
                    <a:cubicBezTo>
                      <a:pt x="1478325" y="465369"/>
                      <a:pt x="1469650" y="468962"/>
                      <a:pt x="1460605" y="468962"/>
                    </a:cubicBezTo>
                    <a:lnTo>
                      <a:pt x="34104" y="468962"/>
                    </a:lnTo>
                    <a:cubicBezTo>
                      <a:pt x="25059" y="468962"/>
                      <a:pt x="16385" y="465369"/>
                      <a:pt x="9989" y="458974"/>
                    </a:cubicBezTo>
                    <a:cubicBezTo>
                      <a:pt x="3593" y="452578"/>
                      <a:pt x="0" y="443903"/>
                      <a:pt x="0" y="434858"/>
                    </a:cubicBezTo>
                    <a:lnTo>
                      <a:pt x="0" y="34104"/>
                    </a:lnTo>
                    <a:cubicBezTo>
                      <a:pt x="0" y="25059"/>
                      <a:pt x="3593" y="16385"/>
                      <a:pt x="9989" y="9989"/>
                    </a:cubicBezTo>
                    <a:cubicBezTo>
                      <a:pt x="16385" y="3593"/>
                      <a:pt x="25059" y="0"/>
                      <a:pt x="34104" y="0"/>
                    </a:cubicBezTo>
                    <a:close/>
                  </a:path>
                </a:pathLst>
              </a:custGeom>
              <a:solidFill>
                <a:srgbClr val="FFFFFF"/>
              </a:solidFill>
              <a:ln w="38100" cap="rnd">
                <a:solidFill>
                  <a:srgbClr val="000000"/>
                </a:solidFill>
                <a:prstDash val="solid"/>
                <a:round/>
              </a:ln>
            </p:spPr>
            <p:txBody>
              <a:bodyPr/>
              <a:lstStyle/>
              <a:p>
                <a:endParaRPr lang="en-IN"/>
              </a:p>
            </p:txBody>
          </p:sp>
          <p:sp>
            <p:nvSpPr>
              <p:cNvPr id="12" name="TextBox 12"/>
              <p:cNvSpPr txBox="1"/>
              <p:nvPr/>
            </p:nvSpPr>
            <p:spPr>
              <a:xfrm>
                <a:off x="0" y="-38100"/>
                <a:ext cx="1494709" cy="507062"/>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There is always a risk of fraud when buying pre-owned items from an individual seller, particularly if you’re buying online.</a:t>
                </a:r>
              </a:p>
            </p:txBody>
          </p:sp>
        </p:grpSp>
        <p:grpSp>
          <p:nvGrpSpPr>
            <p:cNvPr id="13" name="Group 13"/>
            <p:cNvGrpSpPr/>
            <p:nvPr/>
          </p:nvGrpSpPr>
          <p:grpSpPr>
            <a:xfrm>
              <a:off x="0" y="3808543"/>
              <a:ext cx="10008419" cy="1155801"/>
              <a:chOff x="0" y="0"/>
              <a:chExt cx="1976972" cy="228306"/>
            </a:xfrm>
          </p:grpSpPr>
          <p:sp>
            <p:nvSpPr>
              <p:cNvPr id="14" name="Freeform 14"/>
              <p:cNvSpPr/>
              <p:nvPr/>
            </p:nvSpPr>
            <p:spPr>
              <a:xfrm>
                <a:off x="0" y="0"/>
                <a:ext cx="1976972" cy="228306"/>
              </a:xfrm>
              <a:custGeom>
                <a:avLst/>
                <a:gdLst/>
                <a:ahLst/>
                <a:cxnLst/>
                <a:rect l="l" t="t" r="r" b="b"/>
                <a:pathLst>
                  <a:path w="1976972" h="228306">
                    <a:moveTo>
                      <a:pt x="25785" y="0"/>
                    </a:moveTo>
                    <a:lnTo>
                      <a:pt x="1951187" y="0"/>
                    </a:lnTo>
                    <a:cubicBezTo>
                      <a:pt x="1965427" y="0"/>
                      <a:pt x="1976972" y="11544"/>
                      <a:pt x="1976972" y="25785"/>
                    </a:cubicBezTo>
                    <a:lnTo>
                      <a:pt x="1976972" y="202522"/>
                    </a:lnTo>
                    <a:cubicBezTo>
                      <a:pt x="1976972" y="216762"/>
                      <a:pt x="1965427" y="228306"/>
                      <a:pt x="1951187" y="228306"/>
                    </a:cubicBezTo>
                    <a:lnTo>
                      <a:pt x="25785" y="228306"/>
                    </a:lnTo>
                    <a:cubicBezTo>
                      <a:pt x="11544" y="228306"/>
                      <a:pt x="0" y="216762"/>
                      <a:pt x="0" y="202522"/>
                    </a:cubicBezTo>
                    <a:lnTo>
                      <a:pt x="0" y="25785"/>
                    </a:lnTo>
                    <a:cubicBezTo>
                      <a:pt x="0" y="11544"/>
                      <a:pt x="11544" y="0"/>
                      <a:pt x="25785" y="0"/>
                    </a:cubicBezTo>
                    <a:close/>
                  </a:path>
                </a:pathLst>
              </a:custGeom>
              <a:solidFill>
                <a:srgbClr val="2873F0"/>
              </a:solidFill>
            </p:spPr>
            <p:txBody>
              <a:bodyPr/>
              <a:lstStyle/>
              <a:p>
                <a:endParaRPr lang="en-IN"/>
              </a:p>
            </p:txBody>
          </p:sp>
          <p:sp>
            <p:nvSpPr>
              <p:cNvPr id="15" name="TextBox 15"/>
              <p:cNvSpPr txBox="1"/>
              <p:nvPr/>
            </p:nvSpPr>
            <p:spPr>
              <a:xfrm>
                <a:off x="0" y="-38100"/>
                <a:ext cx="1976972" cy="266406"/>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4 - PRICE INFLUCTUATIONS</a:t>
                </a:r>
              </a:p>
            </p:txBody>
          </p:sp>
        </p:grpSp>
        <p:grpSp>
          <p:nvGrpSpPr>
            <p:cNvPr id="16" name="Group 16"/>
            <p:cNvGrpSpPr/>
            <p:nvPr/>
          </p:nvGrpSpPr>
          <p:grpSpPr>
            <a:xfrm>
              <a:off x="0" y="8321003"/>
              <a:ext cx="10008419" cy="1155801"/>
              <a:chOff x="0" y="0"/>
              <a:chExt cx="1976972" cy="228306"/>
            </a:xfrm>
          </p:grpSpPr>
          <p:sp>
            <p:nvSpPr>
              <p:cNvPr id="17" name="Freeform 17"/>
              <p:cNvSpPr/>
              <p:nvPr/>
            </p:nvSpPr>
            <p:spPr>
              <a:xfrm>
                <a:off x="0" y="0"/>
                <a:ext cx="1976972" cy="228306"/>
              </a:xfrm>
              <a:custGeom>
                <a:avLst/>
                <a:gdLst/>
                <a:ahLst/>
                <a:cxnLst/>
                <a:rect l="l" t="t" r="r" b="b"/>
                <a:pathLst>
                  <a:path w="1976972" h="228306">
                    <a:moveTo>
                      <a:pt x="25785" y="0"/>
                    </a:moveTo>
                    <a:lnTo>
                      <a:pt x="1951187" y="0"/>
                    </a:lnTo>
                    <a:cubicBezTo>
                      <a:pt x="1965427" y="0"/>
                      <a:pt x="1976972" y="11544"/>
                      <a:pt x="1976972" y="25785"/>
                    </a:cubicBezTo>
                    <a:lnTo>
                      <a:pt x="1976972" y="202522"/>
                    </a:lnTo>
                    <a:cubicBezTo>
                      <a:pt x="1976972" y="216762"/>
                      <a:pt x="1965427" y="228306"/>
                      <a:pt x="1951187" y="228306"/>
                    </a:cubicBezTo>
                    <a:lnTo>
                      <a:pt x="25785" y="228306"/>
                    </a:lnTo>
                    <a:cubicBezTo>
                      <a:pt x="11544" y="228306"/>
                      <a:pt x="0" y="216762"/>
                      <a:pt x="0" y="202522"/>
                    </a:cubicBezTo>
                    <a:lnTo>
                      <a:pt x="0" y="25785"/>
                    </a:lnTo>
                    <a:cubicBezTo>
                      <a:pt x="0" y="11544"/>
                      <a:pt x="11544" y="0"/>
                      <a:pt x="25785" y="0"/>
                    </a:cubicBezTo>
                    <a:close/>
                  </a:path>
                </a:pathLst>
              </a:custGeom>
              <a:solidFill>
                <a:srgbClr val="2873F0"/>
              </a:solidFill>
            </p:spPr>
            <p:txBody>
              <a:bodyPr/>
              <a:lstStyle/>
              <a:p>
                <a:endParaRPr lang="en-IN"/>
              </a:p>
            </p:txBody>
          </p:sp>
          <p:sp>
            <p:nvSpPr>
              <p:cNvPr id="18" name="TextBox 18"/>
              <p:cNvSpPr txBox="1"/>
              <p:nvPr/>
            </p:nvSpPr>
            <p:spPr>
              <a:xfrm>
                <a:off x="0" y="-38100"/>
                <a:ext cx="1976972" cy="266406"/>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6 - LIMITED OPTIONS</a:t>
                </a:r>
              </a:p>
            </p:txBody>
          </p:sp>
        </p:grpSp>
        <p:grpSp>
          <p:nvGrpSpPr>
            <p:cNvPr id="19" name="Group 19"/>
            <p:cNvGrpSpPr/>
            <p:nvPr/>
          </p:nvGrpSpPr>
          <p:grpSpPr>
            <a:xfrm>
              <a:off x="0" y="5116744"/>
              <a:ext cx="7566965" cy="3051859"/>
              <a:chOff x="0" y="0"/>
              <a:chExt cx="1494709" cy="602836"/>
            </a:xfrm>
          </p:grpSpPr>
          <p:sp>
            <p:nvSpPr>
              <p:cNvPr id="20" name="Freeform 20"/>
              <p:cNvSpPr/>
              <p:nvPr/>
            </p:nvSpPr>
            <p:spPr>
              <a:xfrm>
                <a:off x="0" y="0"/>
                <a:ext cx="1494709" cy="602836"/>
              </a:xfrm>
              <a:custGeom>
                <a:avLst/>
                <a:gdLst/>
                <a:ahLst/>
                <a:cxnLst/>
                <a:rect l="l" t="t" r="r" b="b"/>
                <a:pathLst>
                  <a:path w="1494709" h="602836">
                    <a:moveTo>
                      <a:pt x="34104" y="0"/>
                    </a:moveTo>
                    <a:lnTo>
                      <a:pt x="1460605" y="0"/>
                    </a:lnTo>
                    <a:cubicBezTo>
                      <a:pt x="1469650" y="0"/>
                      <a:pt x="1478325" y="3593"/>
                      <a:pt x="1484720" y="9989"/>
                    </a:cubicBezTo>
                    <a:cubicBezTo>
                      <a:pt x="1491116" y="16385"/>
                      <a:pt x="1494709" y="25059"/>
                      <a:pt x="1494709" y="34104"/>
                    </a:cubicBezTo>
                    <a:lnTo>
                      <a:pt x="1494709" y="568732"/>
                    </a:lnTo>
                    <a:cubicBezTo>
                      <a:pt x="1494709" y="577777"/>
                      <a:pt x="1491116" y="586452"/>
                      <a:pt x="1484720" y="592848"/>
                    </a:cubicBezTo>
                    <a:cubicBezTo>
                      <a:pt x="1478325" y="599243"/>
                      <a:pt x="1469650" y="602836"/>
                      <a:pt x="1460605" y="602836"/>
                    </a:cubicBezTo>
                    <a:lnTo>
                      <a:pt x="34104" y="602836"/>
                    </a:lnTo>
                    <a:cubicBezTo>
                      <a:pt x="25059" y="602836"/>
                      <a:pt x="16385" y="599243"/>
                      <a:pt x="9989" y="592848"/>
                    </a:cubicBezTo>
                    <a:cubicBezTo>
                      <a:pt x="3593" y="586452"/>
                      <a:pt x="0" y="577777"/>
                      <a:pt x="0" y="568732"/>
                    </a:cubicBezTo>
                    <a:lnTo>
                      <a:pt x="0" y="34104"/>
                    </a:lnTo>
                    <a:cubicBezTo>
                      <a:pt x="0" y="25059"/>
                      <a:pt x="3593" y="16385"/>
                      <a:pt x="9989" y="9989"/>
                    </a:cubicBezTo>
                    <a:cubicBezTo>
                      <a:pt x="16385" y="3593"/>
                      <a:pt x="25059" y="0"/>
                      <a:pt x="34104" y="0"/>
                    </a:cubicBezTo>
                    <a:close/>
                  </a:path>
                </a:pathLst>
              </a:custGeom>
              <a:solidFill>
                <a:srgbClr val="FFFFFF"/>
              </a:solidFill>
              <a:ln w="38100" cap="rnd">
                <a:solidFill>
                  <a:srgbClr val="000000"/>
                </a:solidFill>
                <a:prstDash val="solid"/>
                <a:round/>
              </a:ln>
            </p:spPr>
            <p:txBody>
              <a:bodyPr/>
              <a:lstStyle/>
              <a:p>
                <a:endParaRPr lang="en-IN"/>
              </a:p>
            </p:txBody>
          </p:sp>
          <p:sp>
            <p:nvSpPr>
              <p:cNvPr id="21" name="TextBox 21"/>
              <p:cNvSpPr txBox="1"/>
              <p:nvPr/>
            </p:nvSpPr>
            <p:spPr>
              <a:xfrm>
                <a:off x="0" y="-38100"/>
                <a:ext cx="1494709" cy="640936"/>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The prices of used items can vary based on condition, rarity, and demand, making it difficult for buyers to determine fair market value and potentially resulting in overpaying or underpaying for an item.</a:t>
                </a:r>
              </a:p>
            </p:txBody>
          </p:sp>
        </p:grpSp>
        <p:grpSp>
          <p:nvGrpSpPr>
            <p:cNvPr id="22" name="Group 22"/>
            <p:cNvGrpSpPr/>
            <p:nvPr/>
          </p:nvGrpSpPr>
          <p:grpSpPr>
            <a:xfrm>
              <a:off x="0" y="9629204"/>
              <a:ext cx="7227913" cy="2131598"/>
              <a:chOff x="0" y="0"/>
              <a:chExt cx="1427736" cy="421056"/>
            </a:xfrm>
          </p:grpSpPr>
          <p:sp>
            <p:nvSpPr>
              <p:cNvPr id="23" name="Freeform 23"/>
              <p:cNvSpPr/>
              <p:nvPr/>
            </p:nvSpPr>
            <p:spPr>
              <a:xfrm>
                <a:off x="0" y="0"/>
                <a:ext cx="1427736" cy="421056"/>
              </a:xfrm>
              <a:custGeom>
                <a:avLst/>
                <a:gdLst/>
                <a:ahLst/>
                <a:cxnLst/>
                <a:rect l="l" t="t" r="r" b="b"/>
                <a:pathLst>
                  <a:path w="1427736" h="421056">
                    <a:moveTo>
                      <a:pt x="35704" y="0"/>
                    </a:moveTo>
                    <a:lnTo>
                      <a:pt x="1392032" y="0"/>
                    </a:lnTo>
                    <a:cubicBezTo>
                      <a:pt x="1401501" y="0"/>
                      <a:pt x="1410583" y="3762"/>
                      <a:pt x="1417279" y="10457"/>
                    </a:cubicBezTo>
                    <a:cubicBezTo>
                      <a:pt x="1423974" y="17153"/>
                      <a:pt x="1427736" y="26235"/>
                      <a:pt x="1427736" y="35704"/>
                    </a:cubicBezTo>
                    <a:lnTo>
                      <a:pt x="1427736" y="385353"/>
                    </a:lnTo>
                    <a:cubicBezTo>
                      <a:pt x="1427736" y="394822"/>
                      <a:pt x="1423974" y="403903"/>
                      <a:pt x="1417279" y="410599"/>
                    </a:cubicBezTo>
                    <a:cubicBezTo>
                      <a:pt x="1410583" y="417295"/>
                      <a:pt x="1401501" y="421056"/>
                      <a:pt x="1392032" y="421056"/>
                    </a:cubicBezTo>
                    <a:lnTo>
                      <a:pt x="35704" y="421056"/>
                    </a:lnTo>
                    <a:cubicBezTo>
                      <a:pt x="26235" y="421056"/>
                      <a:pt x="17153" y="417295"/>
                      <a:pt x="10457" y="410599"/>
                    </a:cubicBezTo>
                    <a:cubicBezTo>
                      <a:pt x="3762" y="403903"/>
                      <a:pt x="0" y="394822"/>
                      <a:pt x="0" y="385353"/>
                    </a:cubicBezTo>
                    <a:lnTo>
                      <a:pt x="0" y="35704"/>
                    </a:lnTo>
                    <a:cubicBezTo>
                      <a:pt x="0" y="26235"/>
                      <a:pt x="3762" y="17153"/>
                      <a:pt x="10457" y="10457"/>
                    </a:cubicBezTo>
                    <a:cubicBezTo>
                      <a:pt x="17153" y="3762"/>
                      <a:pt x="26235" y="0"/>
                      <a:pt x="35704" y="0"/>
                    </a:cubicBezTo>
                    <a:close/>
                  </a:path>
                </a:pathLst>
              </a:custGeom>
              <a:solidFill>
                <a:srgbClr val="FFFFFF"/>
              </a:solidFill>
              <a:ln w="38100" cap="rnd">
                <a:solidFill>
                  <a:srgbClr val="000000"/>
                </a:solidFill>
                <a:prstDash val="solid"/>
                <a:round/>
              </a:ln>
            </p:spPr>
            <p:txBody>
              <a:bodyPr/>
              <a:lstStyle/>
              <a:p>
                <a:endParaRPr lang="en-IN"/>
              </a:p>
            </p:txBody>
          </p:sp>
          <p:sp>
            <p:nvSpPr>
              <p:cNvPr id="24" name="TextBox 24"/>
              <p:cNvSpPr txBox="1"/>
              <p:nvPr/>
            </p:nvSpPr>
            <p:spPr>
              <a:xfrm>
                <a:off x="0" y="-38100"/>
                <a:ext cx="1427736" cy="459156"/>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Buyers may not find what they want or may have to settle for a less ideal item.</a:t>
                </a:r>
              </a:p>
            </p:txBody>
          </p:sp>
        </p:grpSp>
        <p:sp>
          <p:nvSpPr>
            <p:cNvPr id="25" name="Freeform 25"/>
            <p:cNvSpPr/>
            <p:nvPr/>
          </p:nvSpPr>
          <p:spPr>
            <a:xfrm>
              <a:off x="7851065" y="1308201"/>
              <a:ext cx="2346282" cy="2346282"/>
            </a:xfrm>
            <a:custGeom>
              <a:avLst/>
              <a:gdLst/>
              <a:ahLst/>
              <a:cxnLst/>
              <a:rect l="l" t="t" r="r" b="b"/>
              <a:pathLst>
                <a:path w="2346282" h="2346282">
                  <a:moveTo>
                    <a:pt x="0" y="0"/>
                  </a:moveTo>
                  <a:lnTo>
                    <a:pt x="2346281" y="0"/>
                  </a:lnTo>
                  <a:lnTo>
                    <a:pt x="2346281" y="2346282"/>
                  </a:lnTo>
                  <a:lnTo>
                    <a:pt x="0" y="2346282"/>
                  </a:lnTo>
                  <a:lnTo>
                    <a:pt x="0" y="0"/>
                  </a:lnTo>
                  <a:close/>
                </a:path>
              </a:pathLst>
            </a:custGeom>
            <a:blipFill>
              <a:blip r:embed="rId2"/>
              <a:stretch>
                <a:fillRect/>
              </a:stretch>
            </a:blipFill>
          </p:spPr>
          <p:txBody>
            <a:bodyPr/>
            <a:lstStyle/>
            <a:p>
              <a:endParaRPr lang="en-IN"/>
            </a:p>
          </p:txBody>
        </p:sp>
        <p:sp>
          <p:nvSpPr>
            <p:cNvPr id="26" name="Freeform 26"/>
            <p:cNvSpPr/>
            <p:nvPr/>
          </p:nvSpPr>
          <p:spPr>
            <a:xfrm>
              <a:off x="7851065" y="5619984"/>
              <a:ext cx="2548619" cy="2548619"/>
            </a:xfrm>
            <a:custGeom>
              <a:avLst/>
              <a:gdLst/>
              <a:ahLst/>
              <a:cxnLst/>
              <a:rect l="l" t="t" r="r" b="b"/>
              <a:pathLst>
                <a:path w="2548619" h="2548619">
                  <a:moveTo>
                    <a:pt x="0" y="0"/>
                  </a:moveTo>
                  <a:lnTo>
                    <a:pt x="2548618" y="0"/>
                  </a:lnTo>
                  <a:lnTo>
                    <a:pt x="2548618" y="2548619"/>
                  </a:lnTo>
                  <a:lnTo>
                    <a:pt x="0" y="2548619"/>
                  </a:lnTo>
                  <a:lnTo>
                    <a:pt x="0" y="0"/>
                  </a:lnTo>
                  <a:close/>
                </a:path>
              </a:pathLst>
            </a:custGeom>
            <a:blipFill>
              <a:blip r:embed="rId3"/>
              <a:stretch>
                <a:fillRect/>
              </a:stretch>
            </a:blipFill>
          </p:spPr>
          <p:txBody>
            <a:bodyPr/>
            <a:lstStyle/>
            <a:p>
              <a:endParaRPr lang="en-IN"/>
            </a:p>
          </p:txBody>
        </p:sp>
        <p:sp>
          <p:nvSpPr>
            <p:cNvPr id="27" name="Freeform 27"/>
            <p:cNvSpPr/>
            <p:nvPr/>
          </p:nvSpPr>
          <p:spPr>
            <a:xfrm>
              <a:off x="7334903" y="10007726"/>
              <a:ext cx="3580941" cy="1719191"/>
            </a:xfrm>
            <a:custGeom>
              <a:avLst/>
              <a:gdLst/>
              <a:ahLst/>
              <a:cxnLst/>
              <a:rect l="l" t="t" r="r" b="b"/>
              <a:pathLst>
                <a:path w="3580941" h="1719191">
                  <a:moveTo>
                    <a:pt x="0" y="0"/>
                  </a:moveTo>
                  <a:lnTo>
                    <a:pt x="3580942" y="0"/>
                  </a:lnTo>
                  <a:lnTo>
                    <a:pt x="3580942" y="1719191"/>
                  </a:lnTo>
                  <a:lnTo>
                    <a:pt x="0" y="1719191"/>
                  </a:lnTo>
                  <a:lnTo>
                    <a:pt x="0" y="0"/>
                  </a:lnTo>
                  <a:close/>
                </a:path>
              </a:pathLst>
            </a:custGeom>
            <a:blipFill>
              <a:blip r:embed="rId4"/>
              <a:stretch>
                <a:fillRect l="-9671" r="-9671"/>
              </a:stretch>
            </a:blipFill>
          </p:spPr>
          <p:txBody>
            <a:bodyPr/>
            <a:lstStyle/>
            <a:p>
              <a:endParaRPr lang="en-IN"/>
            </a:p>
          </p:txBody>
        </p:sp>
      </p:grpSp>
      <p:grpSp>
        <p:nvGrpSpPr>
          <p:cNvPr id="28" name="Group 28"/>
          <p:cNvGrpSpPr/>
          <p:nvPr/>
        </p:nvGrpSpPr>
        <p:grpSpPr>
          <a:xfrm>
            <a:off x="861755" y="1107809"/>
            <a:ext cx="8839708" cy="8820602"/>
            <a:chOff x="0" y="0"/>
            <a:chExt cx="11786277" cy="11760802"/>
          </a:xfrm>
        </p:grpSpPr>
        <p:grpSp>
          <p:nvGrpSpPr>
            <p:cNvPr id="29" name="Group 29"/>
            <p:cNvGrpSpPr/>
            <p:nvPr/>
          </p:nvGrpSpPr>
          <p:grpSpPr>
            <a:xfrm>
              <a:off x="0" y="0"/>
              <a:ext cx="10125266" cy="1155801"/>
              <a:chOff x="0" y="0"/>
              <a:chExt cx="2000053" cy="228306"/>
            </a:xfrm>
          </p:grpSpPr>
          <p:sp>
            <p:nvSpPr>
              <p:cNvPr id="30" name="Freeform 30"/>
              <p:cNvSpPr/>
              <p:nvPr/>
            </p:nvSpPr>
            <p:spPr>
              <a:xfrm>
                <a:off x="0" y="0"/>
                <a:ext cx="2000053" cy="228306"/>
              </a:xfrm>
              <a:custGeom>
                <a:avLst/>
                <a:gdLst/>
                <a:ahLst/>
                <a:cxnLst/>
                <a:rect l="l" t="t" r="r" b="b"/>
                <a:pathLst>
                  <a:path w="2000053" h="228306">
                    <a:moveTo>
                      <a:pt x="25487" y="0"/>
                    </a:moveTo>
                    <a:lnTo>
                      <a:pt x="1974565" y="0"/>
                    </a:lnTo>
                    <a:cubicBezTo>
                      <a:pt x="1981325" y="0"/>
                      <a:pt x="1987808" y="2685"/>
                      <a:pt x="1992587" y="7465"/>
                    </a:cubicBezTo>
                    <a:cubicBezTo>
                      <a:pt x="1997367" y="12245"/>
                      <a:pt x="2000053" y="18728"/>
                      <a:pt x="2000053" y="25487"/>
                    </a:cubicBezTo>
                    <a:lnTo>
                      <a:pt x="2000053" y="202819"/>
                    </a:lnTo>
                    <a:cubicBezTo>
                      <a:pt x="2000053" y="209579"/>
                      <a:pt x="1997367" y="216062"/>
                      <a:pt x="1992587" y="220841"/>
                    </a:cubicBezTo>
                    <a:cubicBezTo>
                      <a:pt x="1987808" y="225621"/>
                      <a:pt x="1981325" y="228306"/>
                      <a:pt x="1974565" y="228306"/>
                    </a:cubicBezTo>
                    <a:lnTo>
                      <a:pt x="25487" y="228306"/>
                    </a:lnTo>
                    <a:cubicBezTo>
                      <a:pt x="18728" y="228306"/>
                      <a:pt x="12245" y="225621"/>
                      <a:pt x="7465" y="220841"/>
                    </a:cubicBezTo>
                    <a:cubicBezTo>
                      <a:pt x="2685" y="216062"/>
                      <a:pt x="0" y="209579"/>
                      <a:pt x="0" y="202819"/>
                    </a:cubicBezTo>
                    <a:lnTo>
                      <a:pt x="0" y="25487"/>
                    </a:lnTo>
                    <a:cubicBezTo>
                      <a:pt x="0" y="18728"/>
                      <a:pt x="2685" y="12245"/>
                      <a:pt x="7465" y="7465"/>
                    </a:cubicBezTo>
                    <a:cubicBezTo>
                      <a:pt x="12245" y="2685"/>
                      <a:pt x="18728" y="0"/>
                      <a:pt x="25487" y="0"/>
                    </a:cubicBezTo>
                    <a:close/>
                  </a:path>
                </a:pathLst>
              </a:custGeom>
              <a:solidFill>
                <a:srgbClr val="2873F0"/>
              </a:solidFill>
            </p:spPr>
            <p:txBody>
              <a:bodyPr/>
              <a:lstStyle/>
              <a:p>
                <a:endParaRPr lang="en-IN"/>
              </a:p>
            </p:txBody>
          </p:sp>
          <p:sp>
            <p:nvSpPr>
              <p:cNvPr id="31" name="TextBox 31"/>
              <p:cNvSpPr txBox="1"/>
              <p:nvPr/>
            </p:nvSpPr>
            <p:spPr>
              <a:xfrm>
                <a:off x="0" y="-38100"/>
                <a:ext cx="2000053" cy="266406"/>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1 - HIDDEN DAMAGE</a:t>
                </a:r>
              </a:p>
            </p:txBody>
          </p:sp>
        </p:grpSp>
        <p:grpSp>
          <p:nvGrpSpPr>
            <p:cNvPr id="32" name="Group 32"/>
            <p:cNvGrpSpPr/>
            <p:nvPr/>
          </p:nvGrpSpPr>
          <p:grpSpPr>
            <a:xfrm>
              <a:off x="0" y="1308201"/>
              <a:ext cx="7566965" cy="2346282"/>
              <a:chOff x="0" y="0"/>
              <a:chExt cx="1494709" cy="463463"/>
            </a:xfrm>
          </p:grpSpPr>
          <p:sp>
            <p:nvSpPr>
              <p:cNvPr id="33" name="Freeform 33"/>
              <p:cNvSpPr/>
              <p:nvPr/>
            </p:nvSpPr>
            <p:spPr>
              <a:xfrm>
                <a:off x="0" y="0"/>
                <a:ext cx="1494709" cy="463463"/>
              </a:xfrm>
              <a:custGeom>
                <a:avLst/>
                <a:gdLst/>
                <a:ahLst/>
                <a:cxnLst/>
                <a:rect l="l" t="t" r="r" b="b"/>
                <a:pathLst>
                  <a:path w="1494709" h="463463">
                    <a:moveTo>
                      <a:pt x="34104" y="0"/>
                    </a:moveTo>
                    <a:lnTo>
                      <a:pt x="1460605" y="0"/>
                    </a:lnTo>
                    <a:cubicBezTo>
                      <a:pt x="1469650" y="0"/>
                      <a:pt x="1478325" y="3593"/>
                      <a:pt x="1484720" y="9989"/>
                    </a:cubicBezTo>
                    <a:cubicBezTo>
                      <a:pt x="1491116" y="16385"/>
                      <a:pt x="1494709" y="25059"/>
                      <a:pt x="1494709" y="34104"/>
                    </a:cubicBezTo>
                    <a:lnTo>
                      <a:pt x="1494709" y="429359"/>
                    </a:lnTo>
                    <a:cubicBezTo>
                      <a:pt x="1494709" y="438404"/>
                      <a:pt x="1491116" y="447078"/>
                      <a:pt x="1484720" y="453474"/>
                    </a:cubicBezTo>
                    <a:cubicBezTo>
                      <a:pt x="1478325" y="459870"/>
                      <a:pt x="1469650" y="463463"/>
                      <a:pt x="1460605" y="463463"/>
                    </a:cubicBezTo>
                    <a:lnTo>
                      <a:pt x="34104" y="463463"/>
                    </a:lnTo>
                    <a:cubicBezTo>
                      <a:pt x="25059" y="463463"/>
                      <a:pt x="16385" y="459870"/>
                      <a:pt x="9989" y="453474"/>
                    </a:cubicBezTo>
                    <a:cubicBezTo>
                      <a:pt x="3593" y="447078"/>
                      <a:pt x="0" y="438404"/>
                      <a:pt x="0" y="429359"/>
                    </a:cubicBezTo>
                    <a:lnTo>
                      <a:pt x="0" y="34104"/>
                    </a:lnTo>
                    <a:cubicBezTo>
                      <a:pt x="0" y="25059"/>
                      <a:pt x="3593" y="16385"/>
                      <a:pt x="9989" y="9989"/>
                    </a:cubicBezTo>
                    <a:cubicBezTo>
                      <a:pt x="16385" y="3593"/>
                      <a:pt x="25059" y="0"/>
                      <a:pt x="34104" y="0"/>
                    </a:cubicBezTo>
                    <a:close/>
                  </a:path>
                </a:pathLst>
              </a:custGeom>
              <a:solidFill>
                <a:srgbClr val="FFFFFF"/>
              </a:solidFill>
              <a:ln w="38100" cap="rnd">
                <a:solidFill>
                  <a:srgbClr val="000000"/>
                </a:solidFill>
                <a:prstDash val="solid"/>
                <a:round/>
              </a:ln>
            </p:spPr>
            <p:txBody>
              <a:bodyPr/>
              <a:lstStyle/>
              <a:p>
                <a:endParaRPr lang="en-IN"/>
              </a:p>
            </p:txBody>
          </p:sp>
          <p:sp>
            <p:nvSpPr>
              <p:cNvPr id="34" name="TextBox 34"/>
              <p:cNvSpPr txBox="1"/>
              <p:nvPr/>
            </p:nvSpPr>
            <p:spPr>
              <a:xfrm>
                <a:off x="0" y="-38100"/>
                <a:ext cx="1494709" cy="501563"/>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Pre-owned products may have hidden damage or wear and tear that may not be immediately apparent, which could lead to issues down the line.</a:t>
                </a:r>
              </a:p>
            </p:txBody>
          </p:sp>
        </p:grpSp>
        <p:grpSp>
          <p:nvGrpSpPr>
            <p:cNvPr id="35" name="Group 35"/>
            <p:cNvGrpSpPr/>
            <p:nvPr/>
          </p:nvGrpSpPr>
          <p:grpSpPr>
            <a:xfrm>
              <a:off x="0" y="3832283"/>
              <a:ext cx="10125266" cy="1155801"/>
              <a:chOff x="0" y="0"/>
              <a:chExt cx="2000053" cy="228306"/>
            </a:xfrm>
          </p:grpSpPr>
          <p:sp>
            <p:nvSpPr>
              <p:cNvPr id="36" name="Freeform 36"/>
              <p:cNvSpPr/>
              <p:nvPr/>
            </p:nvSpPr>
            <p:spPr>
              <a:xfrm>
                <a:off x="0" y="0"/>
                <a:ext cx="2000053" cy="228306"/>
              </a:xfrm>
              <a:custGeom>
                <a:avLst/>
                <a:gdLst/>
                <a:ahLst/>
                <a:cxnLst/>
                <a:rect l="l" t="t" r="r" b="b"/>
                <a:pathLst>
                  <a:path w="2000053" h="228306">
                    <a:moveTo>
                      <a:pt x="25487" y="0"/>
                    </a:moveTo>
                    <a:lnTo>
                      <a:pt x="1974565" y="0"/>
                    </a:lnTo>
                    <a:cubicBezTo>
                      <a:pt x="1981325" y="0"/>
                      <a:pt x="1987808" y="2685"/>
                      <a:pt x="1992587" y="7465"/>
                    </a:cubicBezTo>
                    <a:cubicBezTo>
                      <a:pt x="1997367" y="12245"/>
                      <a:pt x="2000053" y="18728"/>
                      <a:pt x="2000053" y="25487"/>
                    </a:cubicBezTo>
                    <a:lnTo>
                      <a:pt x="2000053" y="202819"/>
                    </a:lnTo>
                    <a:cubicBezTo>
                      <a:pt x="2000053" y="209579"/>
                      <a:pt x="1997367" y="216062"/>
                      <a:pt x="1992587" y="220841"/>
                    </a:cubicBezTo>
                    <a:cubicBezTo>
                      <a:pt x="1987808" y="225621"/>
                      <a:pt x="1981325" y="228306"/>
                      <a:pt x="1974565" y="228306"/>
                    </a:cubicBezTo>
                    <a:lnTo>
                      <a:pt x="25487" y="228306"/>
                    </a:lnTo>
                    <a:cubicBezTo>
                      <a:pt x="18728" y="228306"/>
                      <a:pt x="12245" y="225621"/>
                      <a:pt x="7465" y="220841"/>
                    </a:cubicBezTo>
                    <a:cubicBezTo>
                      <a:pt x="2685" y="216062"/>
                      <a:pt x="0" y="209579"/>
                      <a:pt x="0" y="202819"/>
                    </a:cubicBezTo>
                    <a:lnTo>
                      <a:pt x="0" y="25487"/>
                    </a:lnTo>
                    <a:cubicBezTo>
                      <a:pt x="0" y="18728"/>
                      <a:pt x="2685" y="12245"/>
                      <a:pt x="7465" y="7465"/>
                    </a:cubicBezTo>
                    <a:cubicBezTo>
                      <a:pt x="12245" y="2685"/>
                      <a:pt x="18728" y="0"/>
                      <a:pt x="25487" y="0"/>
                    </a:cubicBezTo>
                    <a:close/>
                  </a:path>
                </a:pathLst>
              </a:custGeom>
              <a:solidFill>
                <a:srgbClr val="2873F0"/>
              </a:solidFill>
            </p:spPr>
            <p:txBody>
              <a:bodyPr/>
              <a:lstStyle/>
              <a:p>
                <a:endParaRPr lang="en-IN"/>
              </a:p>
            </p:txBody>
          </p:sp>
          <p:sp>
            <p:nvSpPr>
              <p:cNvPr id="37" name="TextBox 37"/>
              <p:cNvSpPr txBox="1"/>
              <p:nvPr/>
            </p:nvSpPr>
            <p:spPr>
              <a:xfrm>
                <a:off x="0" y="-38100"/>
                <a:ext cx="2000053" cy="266406"/>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3 - SHIPPING $ HANDLING ISSUES</a:t>
                </a:r>
              </a:p>
            </p:txBody>
          </p:sp>
        </p:grpSp>
        <p:grpSp>
          <p:nvGrpSpPr>
            <p:cNvPr id="38" name="Group 38"/>
            <p:cNvGrpSpPr/>
            <p:nvPr/>
          </p:nvGrpSpPr>
          <p:grpSpPr>
            <a:xfrm>
              <a:off x="0" y="7662906"/>
              <a:ext cx="10125266" cy="1078514"/>
              <a:chOff x="0" y="0"/>
              <a:chExt cx="2000053" cy="213040"/>
            </a:xfrm>
          </p:grpSpPr>
          <p:sp>
            <p:nvSpPr>
              <p:cNvPr id="39" name="Freeform 39"/>
              <p:cNvSpPr/>
              <p:nvPr/>
            </p:nvSpPr>
            <p:spPr>
              <a:xfrm>
                <a:off x="0" y="0"/>
                <a:ext cx="2000053" cy="213040"/>
              </a:xfrm>
              <a:custGeom>
                <a:avLst/>
                <a:gdLst/>
                <a:ahLst/>
                <a:cxnLst/>
                <a:rect l="l" t="t" r="r" b="b"/>
                <a:pathLst>
                  <a:path w="2000053" h="213040">
                    <a:moveTo>
                      <a:pt x="25487" y="0"/>
                    </a:moveTo>
                    <a:lnTo>
                      <a:pt x="1974565" y="0"/>
                    </a:lnTo>
                    <a:cubicBezTo>
                      <a:pt x="1981325" y="0"/>
                      <a:pt x="1987808" y="2685"/>
                      <a:pt x="1992587" y="7465"/>
                    </a:cubicBezTo>
                    <a:cubicBezTo>
                      <a:pt x="1997367" y="12245"/>
                      <a:pt x="2000053" y="18728"/>
                      <a:pt x="2000053" y="25487"/>
                    </a:cubicBezTo>
                    <a:lnTo>
                      <a:pt x="2000053" y="187553"/>
                    </a:lnTo>
                    <a:cubicBezTo>
                      <a:pt x="2000053" y="194312"/>
                      <a:pt x="1997367" y="200795"/>
                      <a:pt x="1992587" y="205575"/>
                    </a:cubicBezTo>
                    <a:cubicBezTo>
                      <a:pt x="1987808" y="210355"/>
                      <a:pt x="1981325" y="213040"/>
                      <a:pt x="1974565" y="213040"/>
                    </a:cubicBezTo>
                    <a:lnTo>
                      <a:pt x="25487" y="213040"/>
                    </a:lnTo>
                    <a:cubicBezTo>
                      <a:pt x="18728" y="213040"/>
                      <a:pt x="12245" y="210355"/>
                      <a:pt x="7465" y="205575"/>
                    </a:cubicBezTo>
                    <a:cubicBezTo>
                      <a:pt x="2685" y="200795"/>
                      <a:pt x="0" y="194312"/>
                      <a:pt x="0" y="187553"/>
                    </a:cubicBezTo>
                    <a:lnTo>
                      <a:pt x="0" y="25487"/>
                    </a:lnTo>
                    <a:cubicBezTo>
                      <a:pt x="0" y="18728"/>
                      <a:pt x="2685" y="12245"/>
                      <a:pt x="7465" y="7465"/>
                    </a:cubicBezTo>
                    <a:cubicBezTo>
                      <a:pt x="12245" y="2685"/>
                      <a:pt x="18728" y="0"/>
                      <a:pt x="25487" y="0"/>
                    </a:cubicBezTo>
                    <a:close/>
                  </a:path>
                </a:pathLst>
              </a:custGeom>
              <a:solidFill>
                <a:srgbClr val="2873F0"/>
              </a:solidFill>
            </p:spPr>
            <p:txBody>
              <a:bodyPr/>
              <a:lstStyle/>
              <a:p>
                <a:endParaRPr lang="en-IN"/>
              </a:p>
            </p:txBody>
          </p:sp>
          <p:sp>
            <p:nvSpPr>
              <p:cNvPr id="40" name="TextBox 40"/>
              <p:cNvSpPr txBox="1"/>
              <p:nvPr/>
            </p:nvSpPr>
            <p:spPr>
              <a:xfrm>
                <a:off x="0" y="-38100"/>
                <a:ext cx="2000053" cy="251140"/>
              </a:xfrm>
              <a:prstGeom prst="rect">
                <a:avLst/>
              </a:prstGeom>
            </p:spPr>
            <p:txBody>
              <a:bodyPr lIns="50800" tIns="50800" rIns="50800" bIns="50800" rtlCol="0" anchor="ctr"/>
              <a:lstStyle/>
              <a:p>
                <a:pPr algn="ctr">
                  <a:lnSpc>
                    <a:spcPts val="3079"/>
                  </a:lnSpc>
                </a:pPr>
                <a:r>
                  <a:rPr lang="en-US" sz="2199">
                    <a:solidFill>
                      <a:srgbClr val="FFFFFF"/>
                    </a:solidFill>
                    <a:latin typeface="Canva Sans Bold"/>
                  </a:rPr>
                  <a:t>PROBLEM 5 - NO WARRANTY</a:t>
                </a:r>
              </a:p>
            </p:txBody>
          </p:sp>
        </p:grpSp>
        <p:grpSp>
          <p:nvGrpSpPr>
            <p:cNvPr id="41" name="Group 41"/>
            <p:cNvGrpSpPr/>
            <p:nvPr/>
          </p:nvGrpSpPr>
          <p:grpSpPr>
            <a:xfrm>
              <a:off x="0" y="5164225"/>
              <a:ext cx="7566965" cy="2346282"/>
              <a:chOff x="0" y="0"/>
              <a:chExt cx="1494709" cy="463463"/>
            </a:xfrm>
          </p:grpSpPr>
          <p:sp>
            <p:nvSpPr>
              <p:cNvPr id="42" name="Freeform 42"/>
              <p:cNvSpPr/>
              <p:nvPr/>
            </p:nvSpPr>
            <p:spPr>
              <a:xfrm>
                <a:off x="0" y="0"/>
                <a:ext cx="1494709" cy="463463"/>
              </a:xfrm>
              <a:custGeom>
                <a:avLst/>
                <a:gdLst/>
                <a:ahLst/>
                <a:cxnLst/>
                <a:rect l="l" t="t" r="r" b="b"/>
                <a:pathLst>
                  <a:path w="1494709" h="463463">
                    <a:moveTo>
                      <a:pt x="34104" y="0"/>
                    </a:moveTo>
                    <a:lnTo>
                      <a:pt x="1460605" y="0"/>
                    </a:lnTo>
                    <a:cubicBezTo>
                      <a:pt x="1469650" y="0"/>
                      <a:pt x="1478325" y="3593"/>
                      <a:pt x="1484720" y="9989"/>
                    </a:cubicBezTo>
                    <a:cubicBezTo>
                      <a:pt x="1491116" y="16385"/>
                      <a:pt x="1494709" y="25059"/>
                      <a:pt x="1494709" y="34104"/>
                    </a:cubicBezTo>
                    <a:lnTo>
                      <a:pt x="1494709" y="429359"/>
                    </a:lnTo>
                    <a:cubicBezTo>
                      <a:pt x="1494709" y="438404"/>
                      <a:pt x="1491116" y="447078"/>
                      <a:pt x="1484720" y="453474"/>
                    </a:cubicBezTo>
                    <a:cubicBezTo>
                      <a:pt x="1478325" y="459870"/>
                      <a:pt x="1469650" y="463463"/>
                      <a:pt x="1460605" y="463463"/>
                    </a:cubicBezTo>
                    <a:lnTo>
                      <a:pt x="34104" y="463463"/>
                    </a:lnTo>
                    <a:cubicBezTo>
                      <a:pt x="25059" y="463463"/>
                      <a:pt x="16385" y="459870"/>
                      <a:pt x="9989" y="453474"/>
                    </a:cubicBezTo>
                    <a:cubicBezTo>
                      <a:pt x="3593" y="447078"/>
                      <a:pt x="0" y="438404"/>
                      <a:pt x="0" y="429359"/>
                    </a:cubicBezTo>
                    <a:lnTo>
                      <a:pt x="0" y="34104"/>
                    </a:lnTo>
                    <a:cubicBezTo>
                      <a:pt x="0" y="25059"/>
                      <a:pt x="3593" y="16385"/>
                      <a:pt x="9989" y="9989"/>
                    </a:cubicBezTo>
                    <a:cubicBezTo>
                      <a:pt x="16385" y="3593"/>
                      <a:pt x="25059" y="0"/>
                      <a:pt x="34104" y="0"/>
                    </a:cubicBezTo>
                    <a:close/>
                  </a:path>
                </a:pathLst>
              </a:custGeom>
              <a:solidFill>
                <a:srgbClr val="FFFFFF"/>
              </a:solidFill>
              <a:ln w="38100" cap="rnd">
                <a:solidFill>
                  <a:srgbClr val="000000"/>
                </a:solidFill>
                <a:prstDash val="solid"/>
                <a:round/>
              </a:ln>
            </p:spPr>
            <p:txBody>
              <a:bodyPr/>
              <a:lstStyle/>
              <a:p>
                <a:endParaRPr lang="en-IN"/>
              </a:p>
            </p:txBody>
          </p:sp>
          <p:sp>
            <p:nvSpPr>
              <p:cNvPr id="43" name="TextBox 43"/>
              <p:cNvSpPr txBox="1"/>
              <p:nvPr/>
            </p:nvSpPr>
            <p:spPr>
              <a:xfrm>
                <a:off x="0" y="-38100"/>
                <a:ext cx="1494709" cy="501563"/>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When purchasing second-hand items, buyers may encounter shipping and handling issues, such as delayed delivery or damaged items. </a:t>
                </a:r>
              </a:p>
            </p:txBody>
          </p:sp>
        </p:grpSp>
        <p:grpSp>
          <p:nvGrpSpPr>
            <p:cNvPr id="44" name="Group 44"/>
            <p:cNvGrpSpPr/>
            <p:nvPr/>
          </p:nvGrpSpPr>
          <p:grpSpPr>
            <a:xfrm>
              <a:off x="0" y="8893820"/>
              <a:ext cx="7566965" cy="2866982"/>
              <a:chOff x="0" y="0"/>
              <a:chExt cx="1494709" cy="566317"/>
            </a:xfrm>
          </p:grpSpPr>
          <p:sp>
            <p:nvSpPr>
              <p:cNvPr id="45" name="Freeform 45"/>
              <p:cNvSpPr/>
              <p:nvPr/>
            </p:nvSpPr>
            <p:spPr>
              <a:xfrm>
                <a:off x="0" y="0"/>
                <a:ext cx="1494709" cy="566317"/>
              </a:xfrm>
              <a:custGeom>
                <a:avLst/>
                <a:gdLst/>
                <a:ahLst/>
                <a:cxnLst/>
                <a:rect l="l" t="t" r="r" b="b"/>
                <a:pathLst>
                  <a:path w="1494709" h="566317">
                    <a:moveTo>
                      <a:pt x="34104" y="0"/>
                    </a:moveTo>
                    <a:lnTo>
                      <a:pt x="1460605" y="0"/>
                    </a:lnTo>
                    <a:cubicBezTo>
                      <a:pt x="1469650" y="0"/>
                      <a:pt x="1478325" y="3593"/>
                      <a:pt x="1484720" y="9989"/>
                    </a:cubicBezTo>
                    <a:cubicBezTo>
                      <a:pt x="1491116" y="16385"/>
                      <a:pt x="1494709" y="25059"/>
                      <a:pt x="1494709" y="34104"/>
                    </a:cubicBezTo>
                    <a:lnTo>
                      <a:pt x="1494709" y="532213"/>
                    </a:lnTo>
                    <a:cubicBezTo>
                      <a:pt x="1494709" y="541258"/>
                      <a:pt x="1491116" y="549933"/>
                      <a:pt x="1484720" y="556329"/>
                    </a:cubicBezTo>
                    <a:cubicBezTo>
                      <a:pt x="1478325" y="562724"/>
                      <a:pt x="1469650" y="566317"/>
                      <a:pt x="1460605" y="566317"/>
                    </a:cubicBezTo>
                    <a:lnTo>
                      <a:pt x="34104" y="566317"/>
                    </a:lnTo>
                    <a:cubicBezTo>
                      <a:pt x="25059" y="566317"/>
                      <a:pt x="16385" y="562724"/>
                      <a:pt x="9989" y="556329"/>
                    </a:cubicBezTo>
                    <a:cubicBezTo>
                      <a:pt x="3593" y="549933"/>
                      <a:pt x="0" y="541258"/>
                      <a:pt x="0" y="532213"/>
                    </a:cubicBezTo>
                    <a:lnTo>
                      <a:pt x="0" y="34104"/>
                    </a:lnTo>
                    <a:cubicBezTo>
                      <a:pt x="0" y="25059"/>
                      <a:pt x="3593" y="16385"/>
                      <a:pt x="9989" y="9989"/>
                    </a:cubicBezTo>
                    <a:cubicBezTo>
                      <a:pt x="16385" y="3593"/>
                      <a:pt x="25059" y="0"/>
                      <a:pt x="34104" y="0"/>
                    </a:cubicBezTo>
                    <a:close/>
                  </a:path>
                </a:pathLst>
              </a:custGeom>
              <a:solidFill>
                <a:srgbClr val="FFFFFF"/>
              </a:solidFill>
              <a:ln w="38100" cap="rnd">
                <a:solidFill>
                  <a:srgbClr val="000000"/>
                </a:solidFill>
                <a:prstDash val="solid"/>
                <a:round/>
              </a:ln>
            </p:spPr>
            <p:txBody>
              <a:bodyPr/>
              <a:lstStyle/>
              <a:p>
                <a:endParaRPr lang="en-IN"/>
              </a:p>
            </p:txBody>
          </p:sp>
          <p:sp>
            <p:nvSpPr>
              <p:cNvPr id="46" name="TextBox 46"/>
              <p:cNvSpPr txBox="1"/>
              <p:nvPr/>
            </p:nvSpPr>
            <p:spPr>
              <a:xfrm>
                <a:off x="0" y="-38100"/>
                <a:ext cx="1494709" cy="604417"/>
              </a:xfrm>
              <a:prstGeom prst="rect">
                <a:avLst/>
              </a:prstGeom>
            </p:spPr>
            <p:txBody>
              <a:bodyPr lIns="50800" tIns="50800" rIns="50800" bIns="50800" rtlCol="0" anchor="ctr"/>
              <a:lstStyle/>
              <a:p>
                <a:pPr algn="ctr">
                  <a:lnSpc>
                    <a:spcPts val="3079"/>
                  </a:lnSpc>
                </a:pPr>
                <a:r>
                  <a:rPr lang="en-US" sz="2199">
                    <a:solidFill>
                      <a:srgbClr val="000000"/>
                    </a:solidFill>
                    <a:latin typeface="Canva Sans"/>
                  </a:rPr>
                  <a:t>Unlike new products, pre-owned items typically don’t come with a warranty or guarantee, so you’re taking a risk that the product may not work as expected or could break soon after purchase.</a:t>
                </a:r>
              </a:p>
            </p:txBody>
          </p:sp>
        </p:grpSp>
        <p:sp>
          <p:nvSpPr>
            <p:cNvPr id="47" name="Freeform 47"/>
            <p:cNvSpPr/>
            <p:nvPr/>
          </p:nvSpPr>
          <p:spPr>
            <a:xfrm>
              <a:off x="7072883" y="138565"/>
              <a:ext cx="4713394" cy="4713394"/>
            </a:xfrm>
            <a:custGeom>
              <a:avLst/>
              <a:gdLst/>
              <a:ahLst/>
              <a:cxnLst/>
              <a:rect l="l" t="t" r="r" b="b"/>
              <a:pathLst>
                <a:path w="4713394" h="4713394">
                  <a:moveTo>
                    <a:pt x="0" y="0"/>
                  </a:moveTo>
                  <a:lnTo>
                    <a:pt x="4713394" y="0"/>
                  </a:lnTo>
                  <a:lnTo>
                    <a:pt x="4713394" y="4713394"/>
                  </a:lnTo>
                  <a:lnTo>
                    <a:pt x="0" y="4713394"/>
                  </a:lnTo>
                  <a:lnTo>
                    <a:pt x="0" y="0"/>
                  </a:lnTo>
                  <a:close/>
                </a:path>
              </a:pathLst>
            </a:custGeom>
            <a:blipFill>
              <a:blip r:embed="rId5"/>
              <a:stretch>
                <a:fillRect/>
              </a:stretch>
            </a:blipFill>
          </p:spPr>
          <p:txBody>
            <a:bodyPr/>
            <a:lstStyle/>
            <a:p>
              <a:endParaRPr lang="en-IN"/>
            </a:p>
          </p:txBody>
        </p:sp>
        <p:sp>
          <p:nvSpPr>
            <p:cNvPr id="48" name="Freeform 48"/>
            <p:cNvSpPr/>
            <p:nvPr/>
          </p:nvSpPr>
          <p:spPr>
            <a:xfrm>
              <a:off x="7863080" y="5295239"/>
              <a:ext cx="3133001" cy="2215267"/>
            </a:xfrm>
            <a:custGeom>
              <a:avLst/>
              <a:gdLst/>
              <a:ahLst/>
              <a:cxnLst/>
              <a:rect l="l" t="t" r="r" b="b"/>
              <a:pathLst>
                <a:path w="3133001" h="2215267">
                  <a:moveTo>
                    <a:pt x="0" y="0"/>
                  </a:moveTo>
                  <a:lnTo>
                    <a:pt x="3133000" y="0"/>
                  </a:lnTo>
                  <a:lnTo>
                    <a:pt x="3133000" y="2215267"/>
                  </a:lnTo>
                  <a:lnTo>
                    <a:pt x="0" y="2215267"/>
                  </a:lnTo>
                  <a:lnTo>
                    <a:pt x="0" y="0"/>
                  </a:lnTo>
                  <a:close/>
                </a:path>
              </a:pathLst>
            </a:custGeom>
            <a:blipFill>
              <a:blip r:embed="rId6"/>
              <a:stretch>
                <a:fillRect/>
              </a:stretch>
            </a:blipFill>
          </p:spPr>
          <p:txBody>
            <a:bodyPr/>
            <a:lstStyle/>
            <a:p>
              <a:endParaRPr lang="en-IN"/>
            </a:p>
          </p:txBody>
        </p:sp>
        <p:sp>
          <p:nvSpPr>
            <p:cNvPr id="49" name="Freeform 49"/>
            <p:cNvSpPr/>
            <p:nvPr/>
          </p:nvSpPr>
          <p:spPr>
            <a:xfrm>
              <a:off x="8161232" y="9046220"/>
              <a:ext cx="2536695" cy="2536695"/>
            </a:xfrm>
            <a:custGeom>
              <a:avLst/>
              <a:gdLst/>
              <a:ahLst/>
              <a:cxnLst/>
              <a:rect l="l" t="t" r="r" b="b"/>
              <a:pathLst>
                <a:path w="2536695" h="2536695">
                  <a:moveTo>
                    <a:pt x="0" y="0"/>
                  </a:moveTo>
                  <a:lnTo>
                    <a:pt x="2536696" y="0"/>
                  </a:lnTo>
                  <a:lnTo>
                    <a:pt x="2536696" y="2536696"/>
                  </a:lnTo>
                  <a:lnTo>
                    <a:pt x="0" y="2536696"/>
                  </a:lnTo>
                  <a:lnTo>
                    <a:pt x="0" y="0"/>
                  </a:lnTo>
                  <a:close/>
                </a:path>
              </a:pathLst>
            </a:custGeom>
            <a:blipFill>
              <a:blip r:embed="rId7"/>
              <a:stretch>
                <a:fillRect/>
              </a:stretch>
            </a:blipFill>
          </p:spPr>
          <p:txBody>
            <a:bodyPr/>
            <a:lstStyle/>
            <a:p>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890565" y="2727974"/>
            <a:ext cx="6054883" cy="4496855"/>
            <a:chOff x="0" y="0"/>
            <a:chExt cx="8073177" cy="5995806"/>
          </a:xfrm>
        </p:grpSpPr>
        <p:grpSp>
          <p:nvGrpSpPr>
            <p:cNvPr id="6" name="Group 6"/>
            <p:cNvGrpSpPr/>
            <p:nvPr/>
          </p:nvGrpSpPr>
          <p:grpSpPr>
            <a:xfrm>
              <a:off x="0" y="0"/>
              <a:ext cx="8073177" cy="5995806"/>
              <a:chOff x="0" y="0"/>
              <a:chExt cx="1850392" cy="1374254"/>
            </a:xfrm>
          </p:grpSpPr>
          <p:sp>
            <p:nvSpPr>
              <p:cNvPr id="7" name="Freeform 7"/>
              <p:cNvSpPr/>
              <p:nvPr/>
            </p:nvSpPr>
            <p:spPr>
              <a:xfrm>
                <a:off x="0" y="0"/>
                <a:ext cx="1850392" cy="1374254"/>
              </a:xfrm>
              <a:custGeom>
                <a:avLst/>
                <a:gdLst/>
                <a:ahLst/>
                <a:cxnLst/>
                <a:rect l="l" t="t" r="r" b="b"/>
                <a:pathLst>
                  <a:path w="1850392" h="1374254">
                    <a:moveTo>
                      <a:pt x="65210" y="0"/>
                    </a:moveTo>
                    <a:lnTo>
                      <a:pt x="1785182" y="0"/>
                    </a:lnTo>
                    <a:cubicBezTo>
                      <a:pt x="1821197" y="0"/>
                      <a:pt x="1850392" y="29195"/>
                      <a:pt x="1850392" y="65210"/>
                    </a:cubicBezTo>
                    <a:lnTo>
                      <a:pt x="1850392" y="1309044"/>
                    </a:lnTo>
                    <a:cubicBezTo>
                      <a:pt x="1850392" y="1345058"/>
                      <a:pt x="1821197" y="1374254"/>
                      <a:pt x="1785182" y="1374254"/>
                    </a:cubicBezTo>
                    <a:lnTo>
                      <a:pt x="65210" y="1374254"/>
                    </a:lnTo>
                    <a:cubicBezTo>
                      <a:pt x="29195" y="1374254"/>
                      <a:pt x="0" y="1345058"/>
                      <a:pt x="0" y="1309044"/>
                    </a:cubicBezTo>
                    <a:lnTo>
                      <a:pt x="0" y="65210"/>
                    </a:lnTo>
                    <a:cubicBezTo>
                      <a:pt x="0" y="29195"/>
                      <a:pt x="29195" y="0"/>
                      <a:pt x="65210"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1850392" cy="1412354"/>
              </a:xfrm>
              <a:prstGeom prst="rect">
                <a:avLst/>
              </a:prstGeom>
            </p:spPr>
            <p:txBody>
              <a:bodyPr lIns="43780" tIns="43780" rIns="43780" bIns="43780" rtlCol="0" anchor="ctr"/>
              <a:lstStyle/>
              <a:p>
                <a:pPr algn="ctr">
                  <a:lnSpc>
                    <a:spcPts val="3079"/>
                  </a:lnSpc>
                </a:pPr>
                <a:endParaRPr/>
              </a:p>
            </p:txBody>
          </p:sp>
        </p:grpSp>
        <p:sp>
          <p:nvSpPr>
            <p:cNvPr id="9" name="TextBox 9"/>
            <p:cNvSpPr txBox="1"/>
            <p:nvPr/>
          </p:nvSpPr>
          <p:spPr>
            <a:xfrm>
              <a:off x="324052" y="225180"/>
              <a:ext cx="7467068" cy="5401725"/>
            </a:xfrm>
            <a:prstGeom prst="rect">
              <a:avLst/>
            </a:prstGeom>
          </p:spPr>
          <p:txBody>
            <a:bodyPr lIns="0" tIns="0" rIns="0" bIns="0" rtlCol="0" anchor="t">
              <a:spAutoFit/>
            </a:bodyPr>
            <a:lstStyle/>
            <a:p>
              <a:pPr>
                <a:lnSpc>
                  <a:spcPts val="3296"/>
                </a:lnSpc>
              </a:pPr>
              <a:r>
                <a:rPr lang="en-US" sz="2354" spc="4">
                  <a:solidFill>
                    <a:srgbClr val="2873F0"/>
                  </a:solidFill>
                  <a:latin typeface="Canva Sans Bold"/>
                </a:rPr>
                <a:t>Authentication Badge:</a:t>
              </a:r>
            </a:p>
            <a:p>
              <a:pPr marL="409345" lvl="1" indent="-204672">
                <a:lnSpc>
                  <a:spcPts val="2654"/>
                </a:lnSpc>
                <a:buFont typeface="Arial"/>
                <a:buChar char="•"/>
              </a:pPr>
              <a:r>
                <a:rPr lang="en-US" sz="1895" spc="3">
                  <a:solidFill>
                    <a:srgbClr val="000000"/>
                  </a:solidFill>
                  <a:latin typeface="Canva Sans"/>
                </a:rPr>
                <a:t>We will introduce an authentication process for sellers dealing in pre-owned goods. This process will include the verification of products before listing them on the platform.</a:t>
              </a:r>
            </a:p>
            <a:p>
              <a:pPr marL="409345" lvl="1" indent="-204672">
                <a:lnSpc>
                  <a:spcPts val="2654"/>
                </a:lnSpc>
                <a:buFont typeface="Arial"/>
                <a:buChar char="•"/>
              </a:pPr>
              <a:r>
                <a:rPr lang="en-US" sz="1895" spc="3">
                  <a:solidFill>
                    <a:srgbClr val="000000"/>
                  </a:solidFill>
                  <a:latin typeface="Canva Sans"/>
                </a:rPr>
                <a:t>We will provide an authentication badge to the products that have been authenticated by Flipkart. </a:t>
              </a:r>
            </a:p>
            <a:p>
              <a:pPr marL="409345" lvl="1" indent="-204672">
                <a:lnSpc>
                  <a:spcPts val="2654"/>
                </a:lnSpc>
                <a:buFont typeface="Arial"/>
                <a:buChar char="•"/>
              </a:pPr>
              <a:r>
                <a:rPr lang="en-US" sz="1895" spc="3">
                  <a:solidFill>
                    <a:srgbClr val="000000"/>
                  </a:solidFill>
                  <a:latin typeface="Canva Sans"/>
                </a:rPr>
                <a:t>This badge will give the buyers the assurance that the product they are buying is authentic and of high quality.</a:t>
              </a:r>
            </a:p>
            <a:p>
              <a:pPr algn="ctr">
                <a:lnSpc>
                  <a:spcPts val="2654"/>
                </a:lnSpc>
                <a:spcBef>
                  <a:spcPct val="0"/>
                </a:spcBef>
              </a:pPr>
              <a:endParaRPr lang="en-US" sz="1895" spc="3">
                <a:solidFill>
                  <a:srgbClr val="000000"/>
                </a:solidFill>
                <a:latin typeface="Canva Sans"/>
              </a:endParaRPr>
            </a:p>
          </p:txBody>
        </p:sp>
        <p:sp>
          <p:nvSpPr>
            <p:cNvPr id="10" name="Freeform 10"/>
            <p:cNvSpPr/>
            <p:nvPr/>
          </p:nvSpPr>
          <p:spPr>
            <a:xfrm>
              <a:off x="4845466" y="232059"/>
              <a:ext cx="512359" cy="651649"/>
            </a:xfrm>
            <a:custGeom>
              <a:avLst/>
              <a:gdLst/>
              <a:ahLst/>
              <a:cxnLst/>
              <a:rect l="l" t="t" r="r" b="b"/>
              <a:pathLst>
                <a:path w="512359" h="651649">
                  <a:moveTo>
                    <a:pt x="0" y="0"/>
                  </a:moveTo>
                  <a:lnTo>
                    <a:pt x="512358" y="0"/>
                  </a:lnTo>
                  <a:lnTo>
                    <a:pt x="512358" y="651649"/>
                  </a:lnTo>
                  <a:lnTo>
                    <a:pt x="0" y="651649"/>
                  </a:lnTo>
                  <a:lnTo>
                    <a:pt x="0" y="0"/>
                  </a:lnTo>
                  <a:close/>
                </a:path>
              </a:pathLst>
            </a:custGeom>
            <a:blipFill>
              <a:blip r:embed="rId2"/>
              <a:stretch>
                <a:fillRect/>
              </a:stretch>
            </a:blipFill>
          </p:spPr>
          <p:txBody>
            <a:bodyPr/>
            <a:lstStyle/>
            <a:p>
              <a:endParaRPr lang="en-IN"/>
            </a:p>
          </p:txBody>
        </p:sp>
      </p:grpSp>
      <p:sp>
        <p:nvSpPr>
          <p:cNvPr id="11" name="TextBox 11"/>
          <p:cNvSpPr txBox="1"/>
          <p:nvPr/>
        </p:nvSpPr>
        <p:spPr>
          <a:xfrm>
            <a:off x="7740917" y="1296682"/>
            <a:ext cx="7615538" cy="1010287"/>
          </a:xfrm>
          <a:prstGeom prst="rect">
            <a:avLst/>
          </a:prstGeom>
        </p:spPr>
        <p:txBody>
          <a:bodyPr lIns="0" tIns="0" rIns="0" bIns="0" rtlCol="0" anchor="t">
            <a:spAutoFit/>
          </a:bodyPr>
          <a:lstStyle/>
          <a:p>
            <a:pPr algn="ctr">
              <a:lnSpc>
                <a:spcPts val="7839"/>
              </a:lnSpc>
              <a:spcBef>
                <a:spcPct val="0"/>
              </a:spcBef>
            </a:pPr>
            <a:r>
              <a:rPr lang="en-US" sz="5599">
                <a:solidFill>
                  <a:srgbClr val="2873F0"/>
                </a:solidFill>
                <a:latin typeface="Poppins Bold"/>
              </a:rPr>
              <a:t>Important Features:</a:t>
            </a:r>
          </a:p>
        </p:txBody>
      </p:sp>
      <p:sp>
        <p:nvSpPr>
          <p:cNvPr id="12" name="TextBox 12"/>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a:t>
            </a:r>
            <a:r>
              <a:rPr lang="en-US" sz="2199">
                <a:solidFill>
                  <a:srgbClr val="2873F0"/>
                </a:solidFill>
                <a:latin typeface="Poppins Bold"/>
              </a:rPr>
              <a:t>FEATURES</a:t>
            </a:r>
            <a:r>
              <a:rPr lang="en-US" sz="2199">
                <a:solidFill>
                  <a:srgbClr val="000000"/>
                </a:solidFill>
                <a:latin typeface="Poppins Bold"/>
              </a:rPr>
              <a:t>   SOLUTIONS   PRIORITIZATION   METRICS   GTM STRATEGY </a:t>
            </a:r>
          </a:p>
        </p:txBody>
      </p:sp>
      <p:grpSp>
        <p:nvGrpSpPr>
          <p:cNvPr id="13" name="Group 13"/>
          <p:cNvGrpSpPr/>
          <p:nvPr/>
        </p:nvGrpSpPr>
        <p:grpSpPr>
          <a:xfrm>
            <a:off x="5493804" y="2727974"/>
            <a:ext cx="6054883" cy="3142379"/>
            <a:chOff x="0" y="0"/>
            <a:chExt cx="8073177" cy="4189839"/>
          </a:xfrm>
        </p:grpSpPr>
        <p:grpSp>
          <p:nvGrpSpPr>
            <p:cNvPr id="14" name="Group 14"/>
            <p:cNvGrpSpPr/>
            <p:nvPr/>
          </p:nvGrpSpPr>
          <p:grpSpPr>
            <a:xfrm>
              <a:off x="0" y="0"/>
              <a:ext cx="8073177" cy="4189839"/>
              <a:chOff x="0" y="0"/>
              <a:chExt cx="1850392" cy="960321"/>
            </a:xfrm>
          </p:grpSpPr>
          <p:sp>
            <p:nvSpPr>
              <p:cNvPr id="15" name="Freeform 15"/>
              <p:cNvSpPr/>
              <p:nvPr/>
            </p:nvSpPr>
            <p:spPr>
              <a:xfrm>
                <a:off x="0" y="0"/>
                <a:ext cx="1850392" cy="960321"/>
              </a:xfrm>
              <a:custGeom>
                <a:avLst/>
                <a:gdLst/>
                <a:ahLst/>
                <a:cxnLst/>
                <a:rect l="l" t="t" r="r" b="b"/>
                <a:pathLst>
                  <a:path w="1850392" h="960321">
                    <a:moveTo>
                      <a:pt x="65210" y="0"/>
                    </a:moveTo>
                    <a:lnTo>
                      <a:pt x="1785182" y="0"/>
                    </a:lnTo>
                    <a:cubicBezTo>
                      <a:pt x="1821197" y="0"/>
                      <a:pt x="1850392" y="29195"/>
                      <a:pt x="1850392" y="65210"/>
                    </a:cubicBezTo>
                    <a:lnTo>
                      <a:pt x="1850392" y="895112"/>
                    </a:lnTo>
                    <a:cubicBezTo>
                      <a:pt x="1850392" y="931126"/>
                      <a:pt x="1821197" y="960321"/>
                      <a:pt x="1785182" y="960321"/>
                    </a:cubicBezTo>
                    <a:lnTo>
                      <a:pt x="65210" y="960321"/>
                    </a:lnTo>
                    <a:cubicBezTo>
                      <a:pt x="29195" y="960321"/>
                      <a:pt x="0" y="931126"/>
                      <a:pt x="0" y="895112"/>
                    </a:cubicBezTo>
                    <a:lnTo>
                      <a:pt x="0" y="65210"/>
                    </a:lnTo>
                    <a:cubicBezTo>
                      <a:pt x="0" y="29195"/>
                      <a:pt x="29195" y="0"/>
                      <a:pt x="65210" y="0"/>
                    </a:cubicBezTo>
                    <a:close/>
                  </a:path>
                </a:pathLst>
              </a:custGeom>
              <a:solidFill>
                <a:srgbClr val="FFFFFF"/>
              </a:solidFill>
              <a:ln w="38100" cap="rnd">
                <a:solidFill>
                  <a:srgbClr val="2873F0"/>
                </a:solidFill>
                <a:prstDash val="solid"/>
                <a:round/>
              </a:ln>
            </p:spPr>
            <p:txBody>
              <a:bodyPr/>
              <a:lstStyle/>
              <a:p>
                <a:endParaRPr lang="en-IN"/>
              </a:p>
            </p:txBody>
          </p:sp>
          <p:sp>
            <p:nvSpPr>
              <p:cNvPr id="16" name="TextBox 16"/>
              <p:cNvSpPr txBox="1"/>
              <p:nvPr/>
            </p:nvSpPr>
            <p:spPr>
              <a:xfrm>
                <a:off x="0" y="-38100"/>
                <a:ext cx="1850392" cy="998421"/>
              </a:xfrm>
              <a:prstGeom prst="rect">
                <a:avLst/>
              </a:prstGeom>
            </p:spPr>
            <p:txBody>
              <a:bodyPr lIns="43780" tIns="43780" rIns="43780" bIns="43780" rtlCol="0" anchor="ctr"/>
              <a:lstStyle/>
              <a:p>
                <a:pPr algn="ctr">
                  <a:lnSpc>
                    <a:spcPts val="3079"/>
                  </a:lnSpc>
                </a:pPr>
                <a:endParaRPr/>
              </a:p>
            </p:txBody>
          </p:sp>
        </p:grpSp>
        <p:sp>
          <p:nvSpPr>
            <p:cNvPr id="17" name="TextBox 17"/>
            <p:cNvSpPr txBox="1"/>
            <p:nvPr/>
          </p:nvSpPr>
          <p:spPr>
            <a:xfrm>
              <a:off x="324052" y="225180"/>
              <a:ext cx="7467068" cy="3623725"/>
            </a:xfrm>
            <a:prstGeom prst="rect">
              <a:avLst/>
            </a:prstGeom>
          </p:spPr>
          <p:txBody>
            <a:bodyPr lIns="0" tIns="0" rIns="0" bIns="0" rtlCol="0" anchor="t">
              <a:spAutoFit/>
            </a:bodyPr>
            <a:lstStyle/>
            <a:p>
              <a:pPr>
                <a:lnSpc>
                  <a:spcPts val="3296"/>
                </a:lnSpc>
              </a:pPr>
              <a:r>
                <a:rPr lang="en-US" sz="2354" spc="4">
                  <a:solidFill>
                    <a:srgbClr val="2873F0"/>
                  </a:solidFill>
                  <a:latin typeface="Canva Sans Bold"/>
                </a:rPr>
                <a:t>Social Impact Score:</a:t>
              </a:r>
            </a:p>
            <a:p>
              <a:pPr marL="409345" lvl="1" indent="-204672">
                <a:lnSpc>
                  <a:spcPts val="2654"/>
                </a:lnSpc>
                <a:buFont typeface="Arial"/>
                <a:buChar char="•"/>
              </a:pPr>
              <a:r>
                <a:rPr lang="en-US" sz="1895">
                  <a:solidFill>
                    <a:srgbClr val="000000"/>
                  </a:solidFill>
                  <a:latin typeface="Canva Sans"/>
                </a:rPr>
                <a:t>To appeal to users who are socially conscious, we will offer a social impact score that rates the products’s environmental and social impact.</a:t>
              </a:r>
            </a:p>
            <a:p>
              <a:pPr marL="409345" lvl="1" indent="-204672">
                <a:lnSpc>
                  <a:spcPts val="2654"/>
                </a:lnSpc>
                <a:buFont typeface="Arial"/>
                <a:buChar char="•"/>
              </a:pPr>
              <a:r>
                <a:rPr lang="en-US" sz="1895">
                  <a:solidFill>
                    <a:srgbClr val="000000"/>
                  </a:solidFill>
                  <a:latin typeface="Canva Sans"/>
                </a:rPr>
                <a:t>This feature would provide users data with more transparency about the product’s impact on the environment and society.</a:t>
              </a:r>
            </a:p>
          </p:txBody>
        </p:sp>
      </p:grpSp>
      <p:grpSp>
        <p:nvGrpSpPr>
          <p:cNvPr id="18" name="Group 18"/>
          <p:cNvGrpSpPr/>
          <p:nvPr/>
        </p:nvGrpSpPr>
        <p:grpSpPr>
          <a:xfrm>
            <a:off x="0" y="1166443"/>
            <a:ext cx="6293557" cy="8377446"/>
            <a:chOff x="0" y="0"/>
            <a:chExt cx="8391409" cy="11169928"/>
          </a:xfrm>
        </p:grpSpPr>
        <p:sp>
          <p:nvSpPr>
            <p:cNvPr id="19" name="Freeform 19"/>
            <p:cNvSpPr/>
            <p:nvPr/>
          </p:nvSpPr>
          <p:spPr>
            <a:xfrm>
              <a:off x="0" y="0"/>
              <a:ext cx="8391409" cy="11169928"/>
            </a:xfrm>
            <a:custGeom>
              <a:avLst/>
              <a:gdLst/>
              <a:ahLst/>
              <a:cxnLst/>
              <a:rect l="l" t="t" r="r" b="b"/>
              <a:pathLst>
                <a:path w="8391409" h="11169928">
                  <a:moveTo>
                    <a:pt x="0" y="0"/>
                  </a:moveTo>
                  <a:lnTo>
                    <a:pt x="8391409" y="0"/>
                  </a:lnTo>
                  <a:lnTo>
                    <a:pt x="8391409" y="11169928"/>
                  </a:lnTo>
                  <a:lnTo>
                    <a:pt x="0" y="11169928"/>
                  </a:lnTo>
                  <a:lnTo>
                    <a:pt x="0" y="0"/>
                  </a:lnTo>
                  <a:close/>
                </a:path>
              </a:pathLst>
            </a:custGeom>
            <a:blipFill>
              <a:blip r:embed="rId3"/>
              <a:stretch>
                <a:fillRect/>
              </a:stretch>
            </a:blipFill>
          </p:spPr>
          <p:txBody>
            <a:bodyPr/>
            <a:lstStyle/>
            <a:p>
              <a:endParaRPr lang="en-IN"/>
            </a:p>
          </p:txBody>
        </p:sp>
        <p:sp>
          <p:nvSpPr>
            <p:cNvPr id="20" name="Freeform 20"/>
            <p:cNvSpPr/>
            <p:nvPr/>
          </p:nvSpPr>
          <p:spPr>
            <a:xfrm>
              <a:off x="1821701" y="836002"/>
              <a:ext cx="4748006" cy="9885243"/>
            </a:xfrm>
            <a:custGeom>
              <a:avLst/>
              <a:gdLst/>
              <a:ahLst/>
              <a:cxnLst/>
              <a:rect l="l" t="t" r="r" b="b"/>
              <a:pathLst>
                <a:path w="4748006" h="9885243">
                  <a:moveTo>
                    <a:pt x="0" y="0"/>
                  </a:moveTo>
                  <a:lnTo>
                    <a:pt x="4748007" y="0"/>
                  </a:lnTo>
                  <a:lnTo>
                    <a:pt x="4748007" y="9885243"/>
                  </a:lnTo>
                  <a:lnTo>
                    <a:pt x="0" y="9885243"/>
                  </a:lnTo>
                  <a:lnTo>
                    <a:pt x="0" y="0"/>
                  </a:lnTo>
                  <a:close/>
                </a:path>
              </a:pathLst>
            </a:custGeom>
            <a:blipFill>
              <a:blip r:embed="rId4"/>
              <a:stretch>
                <a:fillRect t="-3918"/>
              </a:stretch>
            </a:blipFill>
          </p:spPr>
          <p:txBody>
            <a:bodyPr/>
            <a:lstStyle/>
            <a:p>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1028700"/>
            <a:ext cx="6293557" cy="8377446"/>
            <a:chOff x="0" y="0"/>
            <a:chExt cx="8391409" cy="11169928"/>
          </a:xfrm>
        </p:grpSpPr>
        <p:sp>
          <p:nvSpPr>
            <p:cNvPr id="6" name="Freeform 6"/>
            <p:cNvSpPr/>
            <p:nvPr/>
          </p:nvSpPr>
          <p:spPr>
            <a:xfrm>
              <a:off x="0" y="0"/>
              <a:ext cx="8391409" cy="11169928"/>
            </a:xfrm>
            <a:custGeom>
              <a:avLst/>
              <a:gdLst/>
              <a:ahLst/>
              <a:cxnLst/>
              <a:rect l="l" t="t" r="r" b="b"/>
              <a:pathLst>
                <a:path w="8391409" h="11169928">
                  <a:moveTo>
                    <a:pt x="0" y="0"/>
                  </a:moveTo>
                  <a:lnTo>
                    <a:pt x="8391409" y="0"/>
                  </a:lnTo>
                  <a:lnTo>
                    <a:pt x="8391409" y="11169928"/>
                  </a:lnTo>
                  <a:lnTo>
                    <a:pt x="0" y="11169928"/>
                  </a:lnTo>
                  <a:lnTo>
                    <a:pt x="0" y="0"/>
                  </a:lnTo>
                  <a:close/>
                </a:path>
              </a:pathLst>
            </a:custGeom>
            <a:blipFill>
              <a:blip r:embed="rId2"/>
              <a:stretch>
                <a:fillRect/>
              </a:stretch>
            </a:blipFill>
          </p:spPr>
          <p:txBody>
            <a:bodyPr/>
            <a:lstStyle/>
            <a:p>
              <a:endParaRPr lang="en-IN"/>
            </a:p>
          </p:txBody>
        </p:sp>
        <p:sp>
          <p:nvSpPr>
            <p:cNvPr id="7" name="Freeform 7"/>
            <p:cNvSpPr/>
            <p:nvPr/>
          </p:nvSpPr>
          <p:spPr>
            <a:xfrm>
              <a:off x="1948604" y="2743200"/>
              <a:ext cx="2912780" cy="5486400"/>
            </a:xfrm>
            <a:custGeom>
              <a:avLst/>
              <a:gdLst/>
              <a:ahLst/>
              <a:cxnLst/>
              <a:rect l="l" t="t" r="r" b="b"/>
              <a:pathLst>
                <a:path w="2912780" h="5486400">
                  <a:moveTo>
                    <a:pt x="0" y="0"/>
                  </a:moveTo>
                  <a:lnTo>
                    <a:pt x="2912780" y="0"/>
                  </a:lnTo>
                  <a:lnTo>
                    <a:pt x="291278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845355" y="754392"/>
              <a:ext cx="4693093" cy="9744988"/>
            </a:xfrm>
            <a:custGeom>
              <a:avLst/>
              <a:gdLst/>
              <a:ahLst/>
              <a:cxnLst/>
              <a:rect l="l" t="t" r="r" b="b"/>
              <a:pathLst>
                <a:path w="4693093" h="9744988">
                  <a:moveTo>
                    <a:pt x="0" y="0"/>
                  </a:moveTo>
                  <a:lnTo>
                    <a:pt x="4693093" y="0"/>
                  </a:lnTo>
                  <a:lnTo>
                    <a:pt x="4693093" y="9744988"/>
                  </a:lnTo>
                  <a:lnTo>
                    <a:pt x="0" y="9744988"/>
                  </a:lnTo>
                  <a:lnTo>
                    <a:pt x="0" y="0"/>
                  </a:lnTo>
                  <a:close/>
                </a:path>
              </a:pathLst>
            </a:custGeom>
            <a:blipFill>
              <a:blip r:embed="rId5"/>
              <a:stretch>
                <a:fillRect l="-425" t="-4087" b="-634"/>
              </a:stretch>
            </a:blipFill>
          </p:spPr>
          <p:txBody>
            <a:bodyPr/>
            <a:lstStyle/>
            <a:p>
              <a:endParaRPr lang="en-IN"/>
            </a:p>
          </p:txBody>
        </p:sp>
      </p:grpSp>
      <p:sp>
        <p:nvSpPr>
          <p:cNvPr id="9" name="TextBox 9"/>
          <p:cNvSpPr txBox="1"/>
          <p:nvPr/>
        </p:nvSpPr>
        <p:spPr>
          <a:xfrm>
            <a:off x="8655600" y="1173567"/>
            <a:ext cx="5824876" cy="767082"/>
          </a:xfrm>
          <a:prstGeom prst="rect">
            <a:avLst/>
          </a:prstGeom>
        </p:spPr>
        <p:txBody>
          <a:bodyPr lIns="0" tIns="0" rIns="0" bIns="0" rtlCol="0" anchor="t">
            <a:spAutoFit/>
          </a:bodyPr>
          <a:lstStyle/>
          <a:p>
            <a:pPr algn="ctr">
              <a:lnSpc>
                <a:spcPts val="6019"/>
              </a:lnSpc>
              <a:spcBef>
                <a:spcPct val="0"/>
              </a:spcBef>
            </a:pPr>
            <a:r>
              <a:rPr lang="en-US" sz="4299">
                <a:solidFill>
                  <a:srgbClr val="2873F0"/>
                </a:solidFill>
                <a:latin typeface="Poppins Bold"/>
              </a:rPr>
              <a:t>Tradesy By Flipkart</a:t>
            </a:r>
          </a:p>
        </p:txBody>
      </p:sp>
      <p:grpSp>
        <p:nvGrpSpPr>
          <p:cNvPr id="10" name="Group 10"/>
          <p:cNvGrpSpPr/>
          <p:nvPr/>
        </p:nvGrpSpPr>
        <p:grpSpPr>
          <a:xfrm>
            <a:off x="5733929" y="2115085"/>
            <a:ext cx="5843341" cy="2211096"/>
            <a:chOff x="0" y="0"/>
            <a:chExt cx="7791121" cy="2948128"/>
          </a:xfrm>
        </p:grpSpPr>
        <p:grpSp>
          <p:nvGrpSpPr>
            <p:cNvPr id="11" name="Group 11"/>
            <p:cNvGrpSpPr/>
            <p:nvPr/>
          </p:nvGrpSpPr>
          <p:grpSpPr>
            <a:xfrm>
              <a:off x="0" y="0"/>
              <a:ext cx="7791121" cy="2941909"/>
              <a:chOff x="0" y="0"/>
              <a:chExt cx="1785744" cy="674293"/>
            </a:xfrm>
          </p:grpSpPr>
          <p:sp>
            <p:nvSpPr>
              <p:cNvPr id="12" name="Freeform 12"/>
              <p:cNvSpPr/>
              <p:nvPr/>
            </p:nvSpPr>
            <p:spPr>
              <a:xfrm>
                <a:off x="0" y="0"/>
                <a:ext cx="1785744" cy="674293"/>
              </a:xfrm>
              <a:custGeom>
                <a:avLst/>
                <a:gdLst/>
                <a:ahLst/>
                <a:cxnLst/>
                <a:rect l="l" t="t" r="r" b="b"/>
                <a:pathLst>
                  <a:path w="1785744" h="674293">
                    <a:moveTo>
                      <a:pt x="67571" y="0"/>
                    </a:moveTo>
                    <a:lnTo>
                      <a:pt x="1718174" y="0"/>
                    </a:lnTo>
                    <a:cubicBezTo>
                      <a:pt x="1755492" y="0"/>
                      <a:pt x="1785744" y="30252"/>
                      <a:pt x="1785744" y="67571"/>
                    </a:cubicBezTo>
                    <a:lnTo>
                      <a:pt x="1785744" y="606722"/>
                    </a:lnTo>
                    <a:cubicBezTo>
                      <a:pt x="1785744" y="644041"/>
                      <a:pt x="1755492" y="674293"/>
                      <a:pt x="1718174" y="674293"/>
                    </a:cubicBezTo>
                    <a:lnTo>
                      <a:pt x="67571" y="674293"/>
                    </a:lnTo>
                    <a:cubicBezTo>
                      <a:pt x="30252" y="674293"/>
                      <a:pt x="0" y="644041"/>
                      <a:pt x="0" y="606722"/>
                    </a:cubicBezTo>
                    <a:lnTo>
                      <a:pt x="0" y="67571"/>
                    </a:lnTo>
                    <a:cubicBezTo>
                      <a:pt x="0" y="30252"/>
                      <a:pt x="30252" y="0"/>
                      <a:pt x="67571" y="0"/>
                    </a:cubicBezTo>
                    <a:close/>
                  </a:path>
                </a:pathLst>
              </a:custGeom>
              <a:solidFill>
                <a:srgbClr val="FFFFFF"/>
              </a:solidFill>
              <a:ln w="38100" cap="rnd">
                <a:solidFill>
                  <a:srgbClr val="2873F0"/>
                </a:solidFill>
                <a:prstDash val="solid"/>
                <a:round/>
              </a:ln>
            </p:spPr>
            <p:txBody>
              <a:bodyPr/>
              <a:lstStyle/>
              <a:p>
                <a:endParaRPr lang="en-IN"/>
              </a:p>
            </p:txBody>
          </p:sp>
          <p:sp>
            <p:nvSpPr>
              <p:cNvPr id="13" name="TextBox 13"/>
              <p:cNvSpPr txBox="1"/>
              <p:nvPr/>
            </p:nvSpPr>
            <p:spPr>
              <a:xfrm>
                <a:off x="0" y="-38100"/>
                <a:ext cx="1785744" cy="712393"/>
              </a:xfrm>
              <a:prstGeom prst="rect">
                <a:avLst/>
              </a:prstGeom>
            </p:spPr>
            <p:txBody>
              <a:bodyPr lIns="43780" tIns="43780" rIns="43780" bIns="43780" rtlCol="0" anchor="ctr"/>
              <a:lstStyle/>
              <a:p>
                <a:pPr algn="ctr">
                  <a:lnSpc>
                    <a:spcPts val="3079"/>
                  </a:lnSpc>
                </a:pPr>
                <a:endParaRPr/>
              </a:p>
            </p:txBody>
          </p:sp>
        </p:grpSp>
        <p:sp>
          <p:nvSpPr>
            <p:cNvPr id="14" name="TextBox 14"/>
            <p:cNvSpPr txBox="1"/>
            <p:nvPr/>
          </p:nvSpPr>
          <p:spPr>
            <a:xfrm>
              <a:off x="324052" y="215655"/>
              <a:ext cx="7467068" cy="2732473"/>
            </a:xfrm>
            <a:prstGeom prst="rect">
              <a:avLst/>
            </a:prstGeom>
          </p:spPr>
          <p:txBody>
            <a:bodyPr lIns="0" tIns="0" rIns="0" bIns="0" rtlCol="0" anchor="t">
              <a:spAutoFit/>
            </a:bodyPr>
            <a:lstStyle/>
            <a:p>
              <a:pPr>
                <a:lnSpc>
                  <a:spcPts val="3220"/>
                </a:lnSpc>
              </a:pPr>
              <a:r>
                <a:rPr lang="en-US" sz="2300" spc="4">
                  <a:solidFill>
                    <a:srgbClr val="2873F0"/>
                  </a:solidFill>
                  <a:latin typeface="Canva Sans Bold"/>
                </a:rPr>
                <a:t>Overview:</a:t>
              </a:r>
            </a:p>
            <a:p>
              <a:pPr>
                <a:lnSpc>
                  <a:spcPts val="2654"/>
                </a:lnSpc>
              </a:pPr>
              <a:r>
                <a:rPr lang="en-US" sz="1895" spc="3">
                  <a:solidFill>
                    <a:srgbClr val="000000"/>
                  </a:solidFill>
                  <a:latin typeface="Canva Sans"/>
                </a:rPr>
                <a:t>Tradesy is a marketplace for pre-owned products. Since this marketplace is offered by Flipkart, it ensures that the products are of good quality and are sold by genuine sellers.</a:t>
              </a:r>
            </a:p>
            <a:p>
              <a:pPr algn="ctr">
                <a:lnSpc>
                  <a:spcPts val="2654"/>
                </a:lnSpc>
                <a:spcBef>
                  <a:spcPct val="0"/>
                </a:spcBef>
              </a:pPr>
              <a:endParaRPr lang="en-US" sz="1895" spc="3">
                <a:solidFill>
                  <a:srgbClr val="000000"/>
                </a:solidFill>
                <a:latin typeface="Canva Sans"/>
              </a:endParaRPr>
            </a:p>
          </p:txBody>
        </p:sp>
      </p:grpSp>
      <p:grpSp>
        <p:nvGrpSpPr>
          <p:cNvPr id="15" name="Group 15"/>
          <p:cNvGrpSpPr/>
          <p:nvPr/>
        </p:nvGrpSpPr>
        <p:grpSpPr>
          <a:xfrm>
            <a:off x="5733929" y="4497631"/>
            <a:ext cx="5843341" cy="2846941"/>
            <a:chOff x="0" y="0"/>
            <a:chExt cx="7791121" cy="3795922"/>
          </a:xfrm>
        </p:grpSpPr>
        <p:grpSp>
          <p:nvGrpSpPr>
            <p:cNvPr id="16" name="Group 16"/>
            <p:cNvGrpSpPr/>
            <p:nvPr/>
          </p:nvGrpSpPr>
          <p:grpSpPr>
            <a:xfrm>
              <a:off x="0" y="0"/>
              <a:ext cx="7791121" cy="3795922"/>
              <a:chOff x="0" y="0"/>
              <a:chExt cx="1785744" cy="870035"/>
            </a:xfrm>
          </p:grpSpPr>
          <p:sp>
            <p:nvSpPr>
              <p:cNvPr id="17" name="Freeform 17"/>
              <p:cNvSpPr/>
              <p:nvPr/>
            </p:nvSpPr>
            <p:spPr>
              <a:xfrm>
                <a:off x="0" y="0"/>
                <a:ext cx="1785744" cy="870035"/>
              </a:xfrm>
              <a:custGeom>
                <a:avLst/>
                <a:gdLst/>
                <a:ahLst/>
                <a:cxnLst/>
                <a:rect l="l" t="t" r="r" b="b"/>
                <a:pathLst>
                  <a:path w="1785744" h="870035">
                    <a:moveTo>
                      <a:pt x="67571" y="0"/>
                    </a:moveTo>
                    <a:lnTo>
                      <a:pt x="1718174" y="0"/>
                    </a:lnTo>
                    <a:cubicBezTo>
                      <a:pt x="1755492" y="0"/>
                      <a:pt x="1785744" y="30252"/>
                      <a:pt x="1785744" y="67571"/>
                    </a:cubicBezTo>
                    <a:lnTo>
                      <a:pt x="1785744" y="802464"/>
                    </a:lnTo>
                    <a:cubicBezTo>
                      <a:pt x="1785744" y="839782"/>
                      <a:pt x="1755492" y="870035"/>
                      <a:pt x="1718174" y="870035"/>
                    </a:cubicBezTo>
                    <a:lnTo>
                      <a:pt x="67571" y="870035"/>
                    </a:lnTo>
                    <a:cubicBezTo>
                      <a:pt x="30252" y="870035"/>
                      <a:pt x="0" y="839782"/>
                      <a:pt x="0" y="802464"/>
                    </a:cubicBezTo>
                    <a:lnTo>
                      <a:pt x="0" y="67571"/>
                    </a:lnTo>
                    <a:cubicBezTo>
                      <a:pt x="0" y="30252"/>
                      <a:pt x="30252" y="0"/>
                      <a:pt x="67571" y="0"/>
                    </a:cubicBezTo>
                    <a:close/>
                  </a:path>
                </a:pathLst>
              </a:custGeom>
              <a:solidFill>
                <a:srgbClr val="FFFFFF"/>
              </a:solidFill>
              <a:ln w="38100" cap="rnd">
                <a:solidFill>
                  <a:srgbClr val="2873F0"/>
                </a:solidFill>
                <a:prstDash val="solid"/>
                <a:round/>
              </a:ln>
            </p:spPr>
            <p:txBody>
              <a:bodyPr/>
              <a:lstStyle/>
              <a:p>
                <a:endParaRPr lang="en-IN"/>
              </a:p>
            </p:txBody>
          </p:sp>
          <p:sp>
            <p:nvSpPr>
              <p:cNvPr id="18" name="TextBox 18"/>
              <p:cNvSpPr txBox="1"/>
              <p:nvPr/>
            </p:nvSpPr>
            <p:spPr>
              <a:xfrm>
                <a:off x="0" y="-38100"/>
                <a:ext cx="1785744" cy="908135"/>
              </a:xfrm>
              <a:prstGeom prst="rect">
                <a:avLst/>
              </a:prstGeom>
            </p:spPr>
            <p:txBody>
              <a:bodyPr lIns="43780" tIns="43780" rIns="43780" bIns="43780" rtlCol="0" anchor="ctr"/>
              <a:lstStyle/>
              <a:p>
                <a:pPr algn="ctr">
                  <a:lnSpc>
                    <a:spcPts val="3079"/>
                  </a:lnSpc>
                </a:pPr>
                <a:endParaRPr/>
              </a:p>
            </p:txBody>
          </p:sp>
        </p:grpSp>
        <p:sp>
          <p:nvSpPr>
            <p:cNvPr id="19" name="TextBox 19"/>
            <p:cNvSpPr txBox="1"/>
            <p:nvPr/>
          </p:nvSpPr>
          <p:spPr>
            <a:xfrm>
              <a:off x="316398" y="235306"/>
              <a:ext cx="7290700" cy="3176973"/>
            </a:xfrm>
            <a:prstGeom prst="rect">
              <a:avLst/>
            </a:prstGeom>
          </p:spPr>
          <p:txBody>
            <a:bodyPr lIns="0" tIns="0" rIns="0" bIns="0" rtlCol="0" anchor="t">
              <a:spAutoFit/>
            </a:bodyPr>
            <a:lstStyle/>
            <a:p>
              <a:pPr>
                <a:lnSpc>
                  <a:spcPts val="3220"/>
                </a:lnSpc>
              </a:pPr>
              <a:r>
                <a:rPr lang="en-US" sz="2300" spc="4">
                  <a:solidFill>
                    <a:srgbClr val="2873F0"/>
                  </a:solidFill>
                  <a:latin typeface="Canva Sans Bold"/>
                </a:rPr>
                <a:t>Advantages:</a:t>
              </a:r>
            </a:p>
            <a:p>
              <a:pPr marL="409345" lvl="1" indent="-204672">
                <a:lnSpc>
                  <a:spcPts val="2654"/>
                </a:lnSpc>
                <a:buFont typeface="Arial"/>
                <a:buChar char="•"/>
              </a:pPr>
              <a:r>
                <a:rPr lang="en-US" sz="1895" spc="3">
                  <a:solidFill>
                    <a:srgbClr val="000000"/>
                  </a:solidFill>
                  <a:latin typeface="Canva Sans"/>
                </a:rPr>
                <a:t>One-stop solution for pre-owned products Assurance of quality.</a:t>
              </a:r>
            </a:p>
            <a:p>
              <a:pPr marL="409345" lvl="1" indent="-204672">
                <a:lnSpc>
                  <a:spcPts val="2654"/>
                </a:lnSpc>
                <a:buFont typeface="Arial"/>
                <a:buChar char="•"/>
              </a:pPr>
              <a:r>
                <a:rPr lang="en-US" sz="1895" spc="3">
                  <a:solidFill>
                    <a:srgbClr val="000000"/>
                  </a:solidFill>
                  <a:latin typeface="Canva Sans"/>
                </a:rPr>
                <a:t>Multiple options to choose from.</a:t>
              </a:r>
            </a:p>
            <a:p>
              <a:pPr marL="409345" lvl="1" indent="-204672">
                <a:lnSpc>
                  <a:spcPts val="2654"/>
                </a:lnSpc>
                <a:buFont typeface="Arial"/>
                <a:buChar char="•"/>
              </a:pPr>
              <a:r>
                <a:rPr lang="en-US" sz="1895" spc="3">
                  <a:solidFill>
                    <a:srgbClr val="000000"/>
                  </a:solidFill>
                  <a:latin typeface="Canva Sans"/>
                </a:rPr>
                <a:t>Fair prices.</a:t>
              </a:r>
            </a:p>
            <a:p>
              <a:pPr marL="409345" lvl="1" indent="-204672">
                <a:lnSpc>
                  <a:spcPts val="2654"/>
                </a:lnSpc>
                <a:buFont typeface="Arial"/>
                <a:buChar char="•"/>
              </a:pPr>
              <a:r>
                <a:rPr lang="en-US" sz="1895" spc="3">
                  <a:solidFill>
                    <a:srgbClr val="000000"/>
                  </a:solidFill>
                  <a:latin typeface="Canva Sans"/>
                </a:rPr>
                <a:t>Genuine retailers.</a:t>
              </a:r>
            </a:p>
            <a:p>
              <a:pPr marL="409345" lvl="1" indent="-204672" algn="l">
                <a:lnSpc>
                  <a:spcPts val="2654"/>
                </a:lnSpc>
                <a:buFont typeface="Arial"/>
                <a:buChar char="•"/>
              </a:pPr>
              <a:r>
                <a:rPr lang="en-US" sz="1895" spc="3">
                  <a:solidFill>
                    <a:srgbClr val="000000"/>
                  </a:solidFill>
                  <a:latin typeface="Canva Sans"/>
                </a:rPr>
                <a:t>Delivery of product at your doorstep.</a:t>
              </a:r>
            </a:p>
          </p:txBody>
        </p:sp>
      </p:grpSp>
      <p:sp>
        <p:nvSpPr>
          <p:cNvPr id="20" name="TextBox 20"/>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a:t>
            </a:r>
            <a:r>
              <a:rPr lang="en-US" sz="2199">
                <a:solidFill>
                  <a:srgbClr val="2873F0"/>
                </a:solidFill>
                <a:latin typeface="Poppins Bold"/>
              </a:rPr>
              <a:t>SOLUTIONS</a:t>
            </a:r>
            <a:r>
              <a:rPr lang="en-US" sz="2199">
                <a:solidFill>
                  <a:srgbClr val="000000"/>
                </a:solidFill>
                <a:latin typeface="Poppins Bold"/>
              </a:rPr>
              <a:t>   PRIORITIZATION   METRICS   GTM STRATEGY </a:t>
            </a:r>
          </a:p>
        </p:txBody>
      </p:sp>
      <p:grpSp>
        <p:nvGrpSpPr>
          <p:cNvPr id="21" name="Group 21"/>
          <p:cNvGrpSpPr/>
          <p:nvPr/>
        </p:nvGrpSpPr>
        <p:grpSpPr>
          <a:xfrm>
            <a:off x="11847137" y="2115085"/>
            <a:ext cx="5981084" cy="3200421"/>
            <a:chOff x="0" y="0"/>
            <a:chExt cx="7974778" cy="4267228"/>
          </a:xfrm>
        </p:grpSpPr>
        <p:grpSp>
          <p:nvGrpSpPr>
            <p:cNvPr id="22" name="Group 22"/>
            <p:cNvGrpSpPr/>
            <p:nvPr/>
          </p:nvGrpSpPr>
          <p:grpSpPr>
            <a:xfrm>
              <a:off x="0" y="0"/>
              <a:ext cx="7974778" cy="4121284"/>
              <a:chOff x="0" y="0"/>
              <a:chExt cx="1827839" cy="944608"/>
            </a:xfrm>
          </p:grpSpPr>
          <p:sp>
            <p:nvSpPr>
              <p:cNvPr id="23" name="Freeform 23"/>
              <p:cNvSpPr/>
              <p:nvPr/>
            </p:nvSpPr>
            <p:spPr>
              <a:xfrm>
                <a:off x="0" y="0"/>
                <a:ext cx="1827839" cy="944608"/>
              </a:xfrm>
              <a:custGeom>
                <a:avLst/>
                <a:gdLst/>
                <a:ahLst/>
                <a:cxnLst/>
                <a:rect l="l" t="t" r="r" b="b"/>
                <a:pathLst>
                  <a:path w="1827839" h="944608">
                    <a:moveTo>
                      <a:pt x="66014" y="0"/>
                    </a:moveTo>
                    <a:lnTo>
                      <a:pt x="1761824" y="0"/>
                    </a:lnTo>
                    <a:cubicBezTo>
                      <a:pt x="1779332" y="0"/>
                      <a:pt x="1796124" y="6955"/>
                      <a:pt x="1808504" y="19335"/>
                    </a:cubicBezTo>
                    <a:cubicBezTo>
                      <a:pt x="1820884" y="31715"/>
                      <a:pt x="1827839" y="48506"/>
                      <a:pt x="1827839" y="66014"/>
                    </a:cubicBezTo>
                    <a:lnTo>
                      <a:pt x="1827839" y="878594"/>
                    </a:lnTo>
                    <a:cubicBezTo>
                      <a:pt x="1827839" y="915053"/>
                      <a:pt x="1798283" y="944608"/>
                      <a:pt x="1761824" y="944608"/>
                    </a:cubicBezTo>
                    <a:lnTo>
                      <a:pt x="66014" y="944608"/>
                    </a:lnTo>
                    <a:cubicBezTo>
                      <a:pt x="48506" y="944608"/>
                      <a:pt x="31715" y="937653"/>
                      <a:pt x="19335" y="925273"/>
                    </a:cubicBezTo>
                    <a:cubicBezTo>
                      <a:pt x="6955" y="912893"/>
                      <a:pt x="0" y="896102"/>
                      <a:pt x="0" y="878594"/>
                    </a:cubicBezTo>
                    <a:lnTo>
                      <a:pt x="0" y="66014"/>
                    </a:lnTo>
                    <a:cubicBezTo>
                      <a:pt x="0" y="29556"/>
                      <a:pt x="29556" y="0"/>
                      <a:pt x="66014" y="0"/>
                    </a:cubicBezTo>
                    <a:close/>
                  </a:path>
                </a:pathLst>
              </a:custGeom>
              <a:solidFill>
                <a:srgbClr val="FFFFFF"/>
              </a:solidFill>
              <a:ln w="38100" cap="rnd">
                <a:solidFill>
                  <a:srgbClr val="2873F0"/>
                </a:solidFill>
                <a:prstDash val="solid"/>
                <a:round/>
              </a:ln>
            </p:spPr>
            <p:txBody>
              <a:bodyPr/>
              <a:lstStyle/>
              <a:p>
                <a:endParaRPr lang="en-IN"/>
              </a:p>
            </p:txBody>
          </p:sp>
          <p:sp>
            <p:nvSpPr>
              <p:cNvPr id="24" name="TextBox 24"/>
              <p:cNvSpPr txBox="1"/>
              <p:nvPr/>
            </p:nvSpPr>
            <p:spPr>
              <a:xfrm>
                <a:off x="0" y="-38100"/>
                <a:ext cx="1827839" cy="982708"/>
              </a:xfrm>
              <a:prstGeom prst="rect">
                <a:avLst/>
              </a:prstGeom>
            </p:spPr>
            <p:txBody>
              <a:bodyPr lIns="43780" tIns="43780" rIns="43780" bIns="43780" rtlCol="0" anchor="ctr"/>
              <a:lstStyle/>
              <a:p>
                <a:pPr algn="ctr">
                  <a:lnSpc>
                    <a:spcPts val="3079"/>
                  </a:lnSpc>
                </a:pPr>
                <a:endParaRPr/>
              </a:p>
            </p:txBody>
          </p:sp>
        </p:grpSp>
        <p:sp>
          <p:nvSpPr>
            <p:cNvPr id="25" name="TextBox 25"/>
            <p:cNvSpPr txBox="1"/>
            <p:nvPr/>
          </p:nvSpPr>
          <p:spPr>
            <a:xfrm>
              <a:off x="324052" y="201255"/>
              <a:ext cx="7467068" cy="4065973"/>
            </a:xfrm>
            <a:prstGeom prst="rect">
              <a:avLst/>
            </a:prstGeom>
          </p:spPr>
          <p:txBody>
            <a:bodyPr lIns="0" tIns="0" rIns="0" bIns="0" rtlCol="0" anchor="t">
              <a:spAutoFit/>
            </a:bodyPr>
            <a:lstStyle/>
            <a:p>
              <a:pPr>
                <a:lnSpc>
                  <a:spcPts val="3220"/>
                </a:lnSpc>
              </a:pPr>
              <a:r>
                <a:rPr lang="en-US" sz="2300" spc="4">
                  <a:solidFill>
                    <a:srgbClr val="2873F0"/>
                  </a:solidFill>
                  <a:latin typeface="Canva Sans Bold"/>
                </a:rPr>
                <a:t>Value To Users!</a:t>
              </a:r>
            </a:p>
            <a:p>
              <a:pPr marL="409345" lvl="1" indent="-204672">
                <a:lnSpc>
                  <a:spcPts val="2654"/>
                </a:lnSpc>
                <a:buFont typeface="Arial"/>
                <a:buChar char="•"/>
              </a:pPr>
              <a:r>
                <a:rPr lang="en-US" sz="1895" spc="3">
                  <a:solidFill>
                    <a:srgbClr val="000000"/>
                  </a:solidFill>
                  <a:latin typeface="Canva Sans"/>
                </a:rPr>
                <a:t>Users can easily find and access a range of affordable products that they may not have been able to afford otherwise.</a:t>
              </a:r>
            </a:p>
            <a:p>
              <a:pPr marL="409345" lvl="1" indent="-204672">
                <a:lnSpc>
                  <a:spcPts val="2654"/>
                </a:lnSpc>
                <a:buFont typeface="Arial"/>
                <a:buChar char="•"/>
              </a:pPr>
              <a:r>
                <a:rPr lang="en-US" sz="1895" spc="3">
                  <a:solidFill>
                    <a:srgbClr val="000000"/>
                  </a:solidFill>
                  <a:latin typeface="Canva Sans"/>
                </a:rPr>
                <a:t>Users will be able to better understand why they should choose pre-owned products. </a:t>
              </a:r>
            </a:p>
            <a:p>
              <a:pPr marL="409345" lvl="1" indent="-204672">
                <a:lnSpc>
                  <a:spcPts val="2654"/>
                </a:lnSpc>
                <a:buFont typeface="Arial"/>
                <a:buChar char="•"/>
              </a:pPr>
              <a:r>
                <a:rPr lang="en-US" sz="1895" spc="3">
                  <a:solidFill>
                    <a:srgbClr val="000000"/>
                  </a:solidFill>
                  <a:latin typeface="Canva Sans"/>
                </a:rPr>
                <a:t>Users can be assured they are buying good quality products.</a:t>
              </a:r>
            </a:p>
            <a:p>
              <a:pPr algn="ctr">
                <a:lnSpc>
                  <a:spcPts val="2654"/>
                </a:lnSpc>
                <a:spcBef>
                  <a:spcPct val="0"/>
                </a:spcBef>
              </a:pPr>
              <a:endParaRPr lang="en-US" sz="1895" spc="3">
                <a:solidFill>
                  <a:srgbClr val="000000"/>
                </a:solidFill>
                <a:latin typeface="Canva Sans"/>
              </a:endParaRPr>
            </a:p>
          </p:txBody>
        </p:sp>
      </p:grpSp>
      <p:grpSp>
        <p:nvGrpSpPr>
          <p:cNvPr id="26" name="Group 26"/>
          <p:cNvGrpSpPr/>
          <p:nvPr/>
        </p:nvGrpSpPr>
        <p:grpSpPr>
          <a:xfrm>
            <a:off x="11847137" y="5315506"/>
            <a:ext cx="5981084" cy="3200421"/>
            <a:chOff x="0" y="0"/>
            <a:chExt cx="7974778" cy="4267228"/>
          </a:xfrm>
        </p:grpSpPr>
        <p:grpSp>
          <p:nvGrpSpPr>
            <p:cNvPr id="27" name="Group 27"/>
            <p:cNvGrpSpPr/>
            <p:nvPr/>
          </p:nvGrpSpPr>
          <p:grpSpPr>
            <a:xfrm>
              <a:off x="0" y="0"/>
              <a:ext cx="7974778" cy="4121284"/>
              <a:chOff x="0" y="0"/>
              <a:chExt cx="1827839" cy="944608"/>
            </a:xfrm>
          </p:grpSpPr>
          <p:sp>
            <p:nvSpPr>
              <p:cNvPr id="28" name="Freeform 28"/>
              <p:cNvSpPr/>
              <p:nvPr/>
            </p:nvSpPr>
            <p:spPr>
              <a:xfrm>
                <a:off x="0" y="0"/>
                <a:ext cx="1827839" cy="944608"/>
              </a:xfrm>
              <a:custGeom>
                <a:avLst/>
                <a:gdLst/>
                <a:ahLst/>
                <a:cxnLst/>
                <a:rect l="l" t="t" r="r" b="b"/>
                <a:pathLst>
                  <a:path w="1827839" h="944608">
                    <a:moveTo>
                      <a:pt x="66014" y="0"/>
                    </a:moveTo>
                    <a:lnTo>
                      <a:pt x="1761824" y="0"/>
                    </a:lnTo>
                    <a:cubicBezTo>
                      <a:pt x="1779332" y="0"/>
                      <a:pt x="1796124" y="6955"/>
                      <a:pt x="1808504" y="19335"/>
                    </a:cubicBezTo>
                    <a:cubicBezTo>
                      <a:pt x="1820884" y="31715"/>
                      <a:pt x="1827839" y="48506"/>
                      <a:pt x="1827839" y="66014"/>
                    </a:cubicBezTo>
                    <a:lnTo>
                      <a:pt x="1827839" y="878594"/>
                    </a:lnTo>
                    <a:cubicBezTo>
                      <a:pt x="1827839" y="915053"/>
                      <a:pt x="1798283" y="944608"/>
                      <a:pt x="1761824" y="944608"/>
                    </a:cubicBezTo>
                    <a:lnTo>
                      <a:pt x="66014" y="944608"/>
                    </a:lnTo>
                    <a:cubicBezTo>
                      <a:pt x="48506" y="944608"/>
                      <a:pt x="31715" y="937653"/>
                      <a:pt x="19335" y="925273"/>
                    </a:cubicBezTo>
                    <a:cubicBezTo>
                      <a:pt x="6955" y="912893"/>
                      <a:pt x="0" y="896102"/>
                      <a:pt x="0" y="878594"/>
                    </a:cubicBezTo>
                    <a:lnTo>
                      <a:pt x="0" y="66014"/>
                    </a:lnTo>
                    <a:cubicBezTo>
                      <a:pt x="0" y="29556"/>
                      <a:pt x="29556" y="0"/>
                      <a:pt x="66014" y="0"/>
                    </a:cubicBezTo>
                    <a:close/>
                  </a:path>
                </a:pathLst>
              </a:custGeom>
              <a:solidFill>
                <a:srgbClr val="FFFFFF"/>
              </a:solidFill>
              <a:ln w="38100" cap="rnd">
                <a:solidFill>
                  <a:srgbClr val="2873F0"/>
                </a:solidFill>
                <a:prstDash val="solid"/>
                <a:round/>
              </a:ln>
            </p:spPr>
            <p:txBody>
              <a:bodyPr/>
              <a:lstStyle/>
              <a:p>
                <a:endParaRPr lang="en-IN"/>
              </a:p>
            </p:txBody>
          </p:sp>
          <p:sp>
            <p:nvSpPr>
              <p:cNvPr id="29" name="TextBox 29"/>
              <p:cNvSpPr txBox="1"/>
              <p:nvPr/>
            </p:nvSpPr>
            <p:spPr>
              <a:xfrm>
                <a:off x="0" y="-38100"/>
                <a:ext cx="1827839" cy="982708"/>
              </a:xfrm>
              <a:prstGeom prst="rect">
                <a:avLst/>
              </a:prstGeom>
            </p:spPr>
            <p:txBody>
              <a:bodyPr lIns="43780" tIns="43780" rIns="43780" bIns="43780" rtlCol="0" anchor="ctr"/>
              <a:lstStyle/>
              <a:p>
                <a:pPr algn="ctr">
                  <a:lnSpc>
                    <a:spcPts val="3079"/>
                  </a:lnSpc>
                </a:pPr>
                <a:endParaRPr/>
              </a:p>
            </p:txBody>
          </p:sp>
        </p:grpSp>
        <p:sp>
          <p:nvSpPr>
            <p:cNvPr id="30" name="TextBox 30"/>
            <p:cNvSpPr txBox="1"/>
            <p:nvPr/>
          </p:nvSpPr>
          <p:spPr>
            <a:xfrm>
              <a:off x="324052" y="201255"/>
              <a:ext cx="7467068" cy="4065973"/>
            </a:xfrm>
            <a:prstGeom prst="rect">
              <a:avLst/>
            </a:prstGeom>
          </p:spPr>
          <p:txBody>
            <a:bodyPr lIns="0" tIns="0" rIns="0" bIns="0" rtlCol="0" anchor="t">
              <a:spAutoFit/>
            </a:bodyPr>
            <a:lstStyle/>
            <a:p>
              <a:pPr>
                <a:lnSpc>
                  <a:spcPts val="3220"/>
                </a:lnSpc>
              </a:pPr>
              <a:r>
                <a:rPr lang="en-US" sz="2300" spc="4">
                  <a:solidFill>
                    <a:srgbClr val="2873F0"/>
                  </a:solidFill>
                  <a:latin typeface="Canva Sans Bold"/>
                </a:rPr>
                <a:t>Value To Business!</a:t>
              </a:r>
            </a:p>
            <a:p>
              <a:pPr marL="409345" lvl="1" indent="-204672">
                <a:lnSpc>
                  <a:spcPts val="2654"/>
                </a:lnSpc>
                <a:buFont typeface="Arial"/>
                <a:buChar char="•"/>
              </a:pPr>
              <a:r>
                <a:rPr lang="en-US" sz="1895" spc="3">
                  <a:solidFill>
                    <a:srgbClr val="000000"/>
                  </a:solidFill>
                  <a:latin typeface="Canva Sans"/>
                </a:rPr>
                <a:t>Easy access to preowned products will increase purchases.</a:t>
              </a:r>
            </a:p>
            <a:p>
              <a:pPr marL="409345" lvl="1" indent="-204672">
                <a:lnSpc>
                  <a:spcPts val="2654"/>
                </a:lnSpc>
                <a:buFont typeface="Arial"/>
                <a:buChar char="•"/>
              </a:pPr>
              <a:r>
                <a:rPr lang="en-US" sz="1895" spc="3">
                  <a:solidFill>
                    <a:srgbClr val="000000"/>
                  </a:solidFill>
                  <a:latin typeface="Canva Sans"/>
                </a:rPr>
                <a:t>Showing products' journeys will assure users that only authentic goods are sold on the platform.</a:t>
              </a:r>
            </a:p>
            <a:p>
              <a:pPr marL="409345" lvl="1" indent="-204672">
                <a:lnSpc>
                  <a:spcPts val="2654"/>
                </a:lnSpc>
                <a:buFont typeface="Arial"/>
                <a:buChar char="•"/>
              </a:pPr>
              <a:r>
                <a:rPr lang="en-US" sz="1895" spc="3">
                  <a:solidFill>
                    <a:srgbClr val="000000"/>
                  </a:solidFill>
                  <a:latin typeface="Canva Sans"/>
                </a:rPr>
                <a:t>Recommendations will increase user satisfaction. </a:t>
              </a:r>
            </a:p>
            <a:p>
              <a:pPr algn="ctr">
                <a:lnSpc>
                  <a:spcPts val="2654"/>
                </a:lnSpc>
                <a:spcBef>
                  <a:spcPct val="0"/>
                </a:spcBef>
              </a:pPr>
              <a:endParaRPr lang="en-US" sz="1895" spc="3">
                <a:solidFill>
                  <a:srgbClr val="000000"/>
                </a:solidFill>
                <a:latin typeface="Canva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8341"/>
            <a:chOff x="0" y="0"/>
            <a:chExt cx="4816593" cy="226065"/>
          </a:xfrm>
        </p:grpSpPr>
        <p:sp>
          <p:nvSpPr>
            <p:cNvPr id="3" name="Freeform 3"/>
            <p:cNvSpPr/>
            <p:nvPr/>
          </p:nvSpPr>
          <p:spPr>
            <a:xfrm>
              <a:off x="0" y="0"/>
              <a:ext cx="4816592" cy="226065"/>
            </a:xfrm>
            <a:custGeom>
              <a:avLst/>
              <a:gdLst/>
              <a:ahLst/>
              <a:cxnLst/>
              <a:rect l="l" t="t" r="r" b="b"/>
              <a:pathLst>
                <a:path w="4816592" h="226065">
                  <a:moveTo>
                    <a:pt x="0" y="0"/>
                  </a:moveTo>
                  <a:lnTo>
                    <a:pt x="4816592" y="0"/>
                  </a:lnTo>
                  <a:lnTo>
                    <a:pt x="4816592" y="226065"/>
                  </a:lnTo>
                  <a:lnTo>
                    <a:pt x="0" y="226065"/>
                  </a:lnTo>
                  <a:close/>
                </a:path>
              </a:pathLst>
            </a:custGeom>
            <a:solidFill>
              <a:srgbClr val="F7E831"/>
            </a:solidFill>
          </p:spPr>
          <p:txBody>
            <a:bodyPr/>
            <a:lstStyle/>
            <a:p>
              <a:endParaRPr lang="en-IN"/>
            </a:p>
          </p:txBody>
        </p:sp>
        <p:sp>
          <p:nvSpPr>
            <p:cNvPr id="4" name="TextBox 4"/>
            <p:cNvSpPr txBox="1"/>
            <p:nvPr/>
          </p:nvSpPr>
          <p:spPr>
            <a:xfrm>
              <a:off x="0" y="-38100"/>
              <a:ext cx="4816593" cy="26416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371553" y="987239"/>
            <a:ext cx="8853226" cy="793117"/>
          </a:xfrm>
          <a:prstGeom prst="rect">
            <a:avLst/>
          </a:prstGeom>
        </p:spPr>
        <p:txBody>
          <a:bodyPr lIns="0" tIns="0" rIns="0" bIns="0" rtlCol="0" anchor="t">
            <a:spAutoFit/>
          </a:bodyPr>
          <a:lstStyle/>
          <a:p>
            <a:pPr algn="ctr">
              <a:lnSpc>
                <a:spcPts val="6159"/>
              </a:lnSpc>
              <a:spcBef>
                <a:spcPct val="0"/>
              </a:spcBef>
            </a:pPr>
            <a:r>
              <a:rPr lang="en-US" sz="4399">
                <a:solidFill>
                  <a:srgbClr val="2873F0"/>
                </a:solidFill>
                <a:latin typeface="Poppins Bold"/>
              </a:rPr>
              <a:t>Integrating Sell-Back Program</a:t>
            </a:r>
          </a:p>
        </p:txBody>
      </p:sp>
      <p:grpSp>
        <p:nvGrpSpPr>
          <p:cNvPr id="6" name="Group 6"/>
          <p:cNvGrpSpPr/>
          <p:nvPr/>
        </p:nvGrpSpPr>
        <p:grpSpPr>
          <a:xfrm>
            <a:off x="6001887" y="2091863"/>
            <a:ext cx="6051127" cy="3071004"/>
            <a:chOff x="0" y="0"/>
            <a:chExt cx="2010833" cy="1020517"/>
          </a:xfrm>
        </p:grpSpPr>
        <p:sp>
          <p:nvSpPr>
            <p:cNvPr id="7" name="Freeform 7"/>
            <p:cNvSpPr/>
            <p:nvPr/>
          </p:nvSpPr>
          <p:spPr>
            <a:xfrm>
              <a:off x="0" y="0"/>
              <a:ext cx="2010833" cy="1020517"/>
            </a:xfrm>
            <a:custGeom>
              <a:avLst/>
              <a:gdLst/>
              <a:ahLst/>
              <a:cxnLst/>
              <a:rect l="l" t="t" r="r" b="b"/>
              <a:pathLst>
                <a:path w="2010833" h="1020517">
                  <a:moveTo>
                    <a:pt x="65250" y="0"/>
                  </a:moveTo>
                  <a:lnTo>
                    <a:pt x="1945583" y="0"/>
                  </a:lnTo>
                  <a:cubicBezTo>
                    <a:pt x="1962889" y="0"/>
                    <a:pt x="1979485" y="6875"/>
                    <a:pt x="1991722" y="19111"/>
                  </a:cubicBezTo>
                  <a:cubicBezTo>
                    <a:pt x="2003959" y="31348"/>
                    <a:pt x="2010833" y="47945"/>
                    <a:pt x="2010833" y="65250"/>
                  </a:cubicBezTo>
                  <a:lnTo>
                    <a:pt x="2010833" y="955266"/>
                  </a:lnTo>
                  <a:cubicBezTo>
                    <a:pt x="2010833" y="991303"/>
                    <a:pt x="1981620" y="1020517"/>
                    <a:pt x="1945583" y="1020517"/>
                  </a:cubicBezTo>
                  <a:lnTo>
                    <a:pt x="65250" y="1020517"/>
                  </a:lnTo>
                  <a:cubicBezTo>
                    <a:pt x="29214" y="1020517"/>
                    <a:pt x="0" y="991303"/>
                    <a:pt x="0" y="955266"/>
                  </a:cubicBezTo>
                  <a:lnTo>
                    <a:pt x="0" y="65250"/>
                  </a:lnTo>
                  <a:cubicBezTo>
                    <a:pt x="0" y="29214"/>
                    <a:pt x="29214" y="0"/>
                    <a:pt x="65250" y="0"/>
                  </a:cubicBezTo>
                  <a:close/>
                </a:path>
              </a:pathLst>
            </a:custGeom>
            <a:solidFill>
              <a:srgbClr val="FFFFFF"/>
            </a:solidFill>
            <a:ln w="38100" cap="rnd">
              <a:solidFill>
                <a:srgbClr val="2873F0"/>
              </a:solidFill>
              <a:prstDash val="solid"/>
              <a:round/>
            </a:ln>
          </p:spPr>
          <p:txBody>
            <a:bodyPr/>
            <a:lstStyle/>
            <a:p>
              <a:endParaRPr lang="en-IN"/>
            </a:p>
          </p:txBody>
        </p:sp>
        <p:sp>
          <p:nvSpPr>
            <p:cNvPr id="8" name="TextBox 8"/>
            <p:cNvSpPr txBox="1"/>
            <p:nvPr/>
          </p:nvSpPr>
          <p:spPr>
            <a:xfrm>
              <a:off x="0" y="-38100"/>
              <a:ext cx="2010833" cy="1058617"/>
            </a:xfrm>
            <a:prstGeom prst="rect">
              <a:avLst/>
            </a:prstGeom>
          </p:spPr>
          <p:txBody>
            <a:bodyPr lIns="40262" tIns="40262" rIns="40262" bIns="40262" rtlCol="0" anchor="ctr"/>
            <a:lstStyle/>
            <a:p>
              <a:pPr algn="ctr">
                <a:lnSpc>
                  <a:spcPts val="3079"/>
                </a:lnSpc>
              </a:pPr>
              <a:endParaRPr/>
            </a:p>
          </p:txBody>
        </p:sp>
      </p:grpSp>
      <p:sp>
        <p:nvSpPr>
          <p:cNvPr id="9" name="TextBox 9"/>
          <p:cNvSpPr txBox="1"/>
          <p:nvPr/>
        </p:nvSpPr>
        <p:spPr>
          <a:xfrm>
            <a:off x="6242377" y="2213798"/>
            <a:ext cx="5555789" cy="3443686"/>
          </a:xfrm>
          <a:prstGeom prst="rect">
            <a:avLst/>
          </a:prstGeom>
        </p:spPr>
        <p:txBody>
          <a:bodyPr lIns="0" tIns="0" rIns="0" bIns="0" rtlCol="0" anchor="t">
            <a:spAutoFit/>
          </a:bodyPr>
          <a:lstStyle/>
          <a:p>
            <a:pPr>
              <a:lnSpc>
                <a:spcPts val="3289"/>
              </a:lnSpc>
            </a:pPr>
            <a:r>
              <a:rPr lang="en-US" sz="2349" spc="4">
                <a:solidFill>
                  <a:srgbClr val="2873F0"/>
                </a:solidFill>
                <a:latin typeface="Canva Sans Bold"/>
              </a:rPr>
              <a:t>What Is It?</a:t>
            </a:r>
          </a:p>
          <a:p>
            <a:pPr marL="376450" lvl="1" indent="-188225">
              <a:lnSpc>
                <a:spcPts val="2441"/>
              </a:lnSpc>
              <a:buFont typeface="Arial"/>
              <a:buChar char="•"/>
            </a:pPr>
            <a:r>
              <a:rPr lang="en-US" sz="1743" spc="3">
                <a:solidFill>
                  <a:srgbClr val="000000"/>
                </a:solidFill>
                <a:latin typeface="Canva Sans"/>
              </a:rPr>
              <a:t>Flipkart offers a Sell-back program whereby users can sell their old mobiles and laptops to Flipkart, or exchange them with new ones.</a:t>
            </a:r>
          </a:p>
          <a:p>
            <a:pPr marL="376450" lvl="1" indent="-188225">
              <a:lnSpc>
                <a:spcPts val="2441"/>
              </a:lnSpc>
              <a:buFont typeface="Arial"/>
              <a:buChar char="•"/>
            </a:pPr>
            <a:r>
              <a:rPr lang="en-US" sz="1743" spc="3">
                <a:solidFill>
                  <a:srgbClr val="000000"/>
                </a:solidFill>
                <a:latin typeface="Canva Sans"/>
              </a:rPr>
              <a:t>The program is currently open only for mobiles and laptops.</a:t>
            </a:r>
          </a:p>
          <a:p>
            <a:pPr marL="376450" lvl="1" indent="-188225">
              <a:lnSpc>
                <a:spcPts val="2441"/>
              </a:lnSpc>
              <a:buFont typeface="Arial"/>
              <a:buChar char="•"/>
            </a:pPr>
            <a:r>
              <a:rPr lang="en-US" sz="1743" spc="3">
                <a:solidFill>
                  <a:srgbClr val="000000"/>
                </a:solidFill>
                <a:latin typeface="Canva Sans"/>
              </a:rPr>
              <a:t>We will be making use of Sell-back program by integrating with it preowned category goods to attract more buyers. </a:t>
            </a:r>
          </a:p>
          <a:p>
            <a:pPr>
              <a:lnSpc>
                <a:spcPts val="2441"/>
              </a:lnSpc>
            </a:pPr>
            <a:endParaRPr lang="en-US" sz="1743" spc="3">
              <a:solidFill>
                <a:srgbClr val="000000"/>
              </a:solidFill>
              <a:latin typeface="Canva Sans"/>
            </a:endParaRPr>
          </a:p>
          <a:p>
            <a:pPr algn="ctr">
              <a:lnSpc>
                <a:spcPts val="2441"/>
              </a:lnSpc>
              <a:spcBef>
                <a:spcPct val="0"/>
              </a:spcBef>
            </a:pPr>
            <a:endParaRPr lang="en-US" sz="1743" spc="3">
              <a:solidFill>
                <a:srgbClr val="000000"/>
              </a:solidFill>
              <a:latin typeface="Canva Sans"/>
            </a:endParaRPr>
          </a:p>
        </p:txBody>
      </p:sp>
      <p:grpSp>
        <p:nvGrpSpPr>
          <p:cNvPr id="10" name="Group 10"/>
          <p:cNvGrpSpPr/>
          <p:nvPr/>
        </p:nvGrpSpPr>
        <p:grpSpPr>
          <a:xfrm>
            <a:off x="6001887" y="5436714"/>
            <a:ext cx="6051127" cy="4515754"/>
            <a:chOff x="0" y="0"/>
            <a:chExt cx="8068169" cy="6021006"/>
          </a:xfrm>
        </p:grpSpPr>
        <p:grpSp>
          <p:nvGrpSpPr>
            <p:cNvPr id="11" name="Group 11"/>
            <p:cNvGrpSpPr/>
            <p:nvPr/>
          </p:nvGrpSpPr>
          <p:grpSpPr>
            <a:xfrm>
              <a:off x="0" y="0"/>
              <a:ext cx="8068169" cy="6021006"/>
              <a:chOff x="0" y="0"/>
              <a:chExt cx="1913719" cy="1428145"/>
            </a:xfrm>
          </p:grpSpPr>
          <p:sp>
            <p:nvSpPr>
              <p:cNvPr id="12" name="Freeform 12"/>
              <p:cNvSpPr/>
              <p:nvPr/>
            </p:nvSpPr>
            <p:spPr>
              <a:xfrm>
                <a:off x="0" y="0"/>
                <a:ext cx="1913719" cy="1428145"/>
              </a:xfrm>
              <a:custGeom>
                <a:avLst/>
                <a:gdLst/>
                <a:ahLst/>
                <a:cxnLst/>
                <a:rect l="l" t="t" r="r" b="b"/>
                <a:pathLst>
                  <a:path w="1913719" h="1428145">
                    <a:moveTo>
                      <a:pt x="65250" y="0"/>
                    </a:moveTo>
                    <a:lnTo>
                      <a:pt x="1848469" y="0"/>
                    </a:lnTo>
                    <a:cubicBezTo>
                      <a:pt x="1865774" y="0"/>
                      <a:pt x="1882371" y="6875"/>
                      <a:pt x="1894608" y="19111"/>
                    </a:cubicBezTo>
                    <a:cubicBezTo>
                      <a:pt x="1906844" y="31348"/>
                      <a:pt x="1913719" y="47945"/>
                      <a:pt x="1913719" y="65250"/>
                    </a:cubicBezTo>
                    <a:lnTo>
                      <a:pt x="1913719" y="1362895"/>
                    </a:lnTo>
                    <a:cubicBezTo>
                      <a:pt x="1913719" y="1398931"/>
                      <a:pt x="1884506" y="1428145"/>
                      <a:pt x="1848469" y="1428145"/>
                    </a:cubicBezTo>
                    <a:lnTo>
                      <a:pt x="65250" y="1428145"/>
                    </a:lnTo>
                    <a:cubicBezTo>
                      <a:pt x="47945" y="1428145"/>
                      <a:pt x="31348" y="1421270"/>
                      <a:pt x="19111" y="1409033"/>
                    </a:cubicBezTo>
                    <a:cubicBezTo>
                      <a:pt x="6875" y="1396797"/>
                      <a:pt x="0" y="1380200"/>
                      <a:pt x="0" y="1362895"/>
                    </a:cubicBezTo>
                    <a:lnTo>
                      <a:pt x="0" y="65250"/>
                    </a:lnTo>
                    <a:cubicBezTo>
                      <a:pt x="0" y="29214"/>
                      <a:pt x="29214" y="0"/>
                      <a:pt x="65250" y="0"/>
                    </a:cubicBezTo>
                    <a:close/>
                  </a:path>
                </a:pathLst>
              </a:custGeom>
              <a:solidFill>
                <a:srgbClr val="FFFFFF"/>
              </a:solidFill>
              <a:ln w="38100" cap="rnd">
                <a:solidFill>
                  <a:srgbClr val="2873F0"/>
                </a:solidFill>
                <a:prstDash val="solid"/>
                <a:round/>
              </a:ln>
            </p:spPr>
            <p:txBody>
              <a:bodyPr/>
              <a:lstStyle/>
              <a:p>
                <a:endParaRPr lang="en-IN"/>
              </a:p>
            </p:txBody>
          </p:sp>
          <p:sp>
            <p:nvSpPr>
              <p:cNvPr id="13" name="TextBox 13"/>
              <p:cNvSpPr txBox="1"/>
              <p:nvPr/>
            </p:nvSpPr>
            <p:spPr>
              <a:xfrm>
                <a:off x="0" y="-38100"/>
                <a:ext cx="1913719" cy="1466245"/>
              </a:xfrm>
              <a:prstGeom prst="rect">
                <a:avLst/>
              </a:prstGeom>
            </p:spPr>
            <p:txBody>
              <a:bodyPr lIns="42305" tIns="42305" rIns="42305" bIns="42305" rtlCol="0" anchor="ctr"/>
              <a:lstStyle/>
              <a:p>
                <a:pPr algn="ctr">
                  <a:lnSpc>
                    <a:spcPts val="3079"/>
                  </a:lnSpc>
                </a:pPr>
                <a:endParaRPr/>
              </a:p>
            </p:txBody>
          </p:sp>
        </p:grpSp>
        <p:sp>
          <p:nvSpPr>
            <p:cNvPr id="14" name="TextBox 14"/>
            <p:cNvSpPr txBox="1"/>
            <p:nvPr/>
          </p:nvSpPr>
          <p:spPr>
            <a:xfrm>
              <a:off x="371053" y="175730"/>
              <a:ext cx="7215497" cy="5650544"/>
            </a:xfrm>
            <a:prstGeom prst="rect">
              <a:avLst/>
            </a:prstGeom>
          </p:spPr>
          <p:txBody>
            <a:bodyPr lIns="0" tIns="0" rIns="0" bIns="0" rtlCol="0" anchor="t">
              <a:spAutoFit/>
            </a:bodyPr>
            <a:lstStyle/>
            <a:p>
              <a:pPr>
                <a:lnSpc>
                  <a:spcPts val="3185"/>
                </a:lnSpc>
              </a:pPr>
              <a:r>
                <a:rPr lang="en-US" sz="2275" spc="4">
                  <a:solidFill>
                    <a:srgbClr val="2873F0"/>
                  </a:solidFill>
                  <a:latin typeface="Canva Sans Bold"/>
                </a:rPr>
                <a:t>How It Will Work?</a:t>
              </a:r>
            </a:p>
            <a:p>
              <a:pPr marL="395554" lvl="1" indent="-197777">
                <a:lnSpc>
                  <a:spcPts val="2564"/>
                </a:lnSpc>
                <a:buFont typeface="Arial"/>
                <a:buChar char="•"/>
              </a:pPr>
              <a:r>
                <a:rPr lang="en-US" sz="1832" spc="3">
                  <a:solidFill>
                    <a:srgbClr val="000000"/>
                  </a:solidFill>
                  <a:latin typeface="Canva Sans"/>
                </a:rPr>
                <a:t>We will show about sell-back program on the product description page.</a:t>
              </a:r>
            </a:p>
            <a:p>
              <a:pPr marL="395554" lvl="1" indent="-197777">
                <a:lnSpc>
                  <a:spcPts val="2564"/>
                </a:lnSpc>
                <a:buFont typeface="Arial"/>
                <a:buChar char="•"/>
              </a:pPr>
              <a:r>
                <a:rPr lang="en-US" sz="1832" spc="3">
                  <a:solidFill>
                    <a:srgbClr val="000000"/>
                  </a:solidFill>
                  <a:latin typeface="Canva Sans"/>
                </a:rPr>
                <a:t>The program will allow users to sell back the preowned product, they are currently buying from Flipkart when they no longer need it.</a:t>
              </a:r>
            </a:p>
            <a:p>
              <a:pPr marL="395554" lvl="1" indent="-197777">
                <a:lnSpc>
                  <a:spcPts val="2564"/>
                </a:lnSpc>
                <a:buFont typeface="Arial"/>
                <a:buChar char="•"/>
              </a:pPr>
              <a:r>
                <a:rPr lang="en-US" sz="1832" spc="3">
                  <a:solidFill>
                    <a:srgbClr val="000000"/>
                  </a:solidFill>
                  <a:latin typeface="Canva Sans"/>
                </a:rPr>
                <a:t>The Learn More CTA will redirect users to a page giving more information about the program and how users can leverage it.</a:t>
              </a:r>
            </a:p>
            <a:p>
              <a:pPr marL="395554" lvl="1" indent="-197777" algn="l">
                <a:lnSpc>
                  <a:spcPts val="2564"/>
                </a:lnSpc>
                <a:buFont typeface="Arial"/>
                <a:buChar char="•"/>
              </a:pPr>
              <a:r>
                <a:rPr lang="en-US" sz="1832" spc="3">
                  <a:solidFill>
                    <a:srgbClr val="000000"/>
                  </a:solidFill>
                  <a:latin typeface="Canva Sans"/>
                </a:rPr>
                <a:t>When selling back, the user will have to provide their Order ID to get the sell-back price of the item.</a:t>
              </a:r>
            </a:p>
          </p:txBody>
        </p:sp>
      </p:grpSp>
      <p:sp>
        <p:nvSpPr>
          <p:cNvPr id="15" name="TextBox 15"/>
          <p:cNvSpPr txBox="1"/>
          <p:nvPr/>
        </p:nvSpPr>
        <p:spPr>
          <a:xfrm>
            <a:off x="-3085169" y="204698"/>
            <a:ext cx="24458339"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Poppins Bold"/>
              </a:rPr>
              <a:t>OVERVIEW   PROBLEM STATEMENT   USER PERSONA   PROBLEMS   FEATURES  </a:t>
            </a:r>
            <a:r>
              <a:rPr lang="en-US" sz="2199">
                <a:solidFill>
                  <a:srgbClr val="2873F0"/>
                </a:solidFill>
                <a:latin typeface="Poppins Bold"/>
              </a:rPr>
              <a:t> SOLUTIONS</a:t>
            </a:r>
            <a:r>
              <a:rPr lang="en-US" sz="2199">
                <a:solidFill>
                  <a:srgbClr val="000000"/>
                </a:solidFill>
                <a:latin typeface="Poppins Bold"/>
              </a:rPr>
              <a:t>   PRIORITIZATION   METRICS   GTM STRATEGY </a:t>
            </a:r>
          </a:p>
        </p:txBody>
      </p:sp>
      <p:grpSp>
        <p:nvGrpSpPr>
          <p:cNvPr id="16" name="Group 16"/>
          <p:cNvGrpSpPr/>
          <p:nvPr/>
        </p:nvGrpSpPr>
        <p:grpSpPr>
          <a:xfrm>
            <a:off x="0" y="1028700"/>
            <a:ext cx="6293557" cy="8377446"/>
            <a:chOff x="0" y="0"/>
            <a:chExt cx="8391409" cy="11169928"/>
          </a:xfrm>
        </p:grpSpPr>
        <p:sp>
          <p:nvSpPr>
            <p:cNvPr id="17" name="Freeform 17"/>
            <p:cNvSpPr/>
            <p:nvPr/>
          </p:nvSpPr>
          <p:spPr>
            <a:xfrm>
              <a:off x="0" y="0"/>
              <a:ext cx="8391409" cy="11169928"/>
            </a:xfrm>
            <a:custGeom>
              <a:avLst/>
              <a:gdLst/>
              <a:ahLst/>
              <a:cxnLst/>
              <a:rect l="l" t="t" r="r" b="b"/>
              <a:pathLst>
                <a:path w="8391409" h="11169928">
                  <a:moveTo>
                    <a:pt x="0" y="0"/>
                  </a:moveTo>
                  <a:lnTo>
                    <a:pt x="8391409" y="0"/>
                  </a:lnTo>
                  <a:lnTo>
                    <a:pt x="8391409" y="11169928"/>
                  </a:lnTo>
                  <a:lnTo>
                    <a:pt x="0" y="11169928"/>
                  </a:lnTo>
                  <a:lnTo>
                    <a:pt x="0" y="0"/>
                  </a:lnTo>
                  <a:close/>
                </a:path>
              </a:pathLst>
            </a:custGeom>
            <a:blipFill>
              <a:blip r:embed="rId2"/>
              <a:stretch>
                <a:fillRect/>
              </a:stretch>
            </a:blipFill>
          </p:spPr>
          <p:txBody>
            <a:bodyPr/>
            <a:lstStyle/>
            <a:p>
              <a:endParaRPr lang="en-IN"/>
            </a:p>
          </p:txBody>
        </p:sp>
        <p:sp>
          <p:nvSpPr>
            <p:cNvPr id="18" name="Freeform 18"/>
            <p:cNvSpPr/>
            <p:nvPr/>
          </p:nvSpPr>
          <p:spPr>
            <a:xfrm>
              <a:off x="1822357" y="831850"/>
              <a:ext cx="4745524" cy="9582559"/>
            </a:xfrm>
            <a:custGeom>
              <a:avLst/>
              <a:gdLst/>
              <a:ahLst/>
              <a:cxnLst/>
              <a:rect l="l" t="t" r="r" b="b"/>
              <a:pathLst>
                <a:path w="4745524" h="9582559">
                  <a:moveTo>
                    <a:pt x="0" y="0"/>
                  </a:moveTo>
                  <a:lnTo>
                    <a:pt x="4745524" y="0"/>
                  </a:lnTo>
                  <a:lnTo>
                    <a:pt x="4745524" y="9582559"/>
                  </a:lnTo>
                  <a:lnTo>
                    <a:pt x="0" y="9582559"/>
                  </a:lnTo>
                  <a:lnTo>
                    <a:pt x="0" y="0"/>
                  </a:lnTo>
                  <a:close/>
                </a:path>
              </a:pathLst>
            </a:custGeom>
            <a:blipFill>
              <a:blip r:embed="rId3"/>
              <a:stretch>
                <a:fillRect r="-550"/>
              </a:stretch>
            </a:blipFill>
            <a:ln w="38100" cap="sq">
              <a:solidFill>
                <a:srgbClr val="FFFFFF"/>
              </a:solidFill>
              <a:prstDash val="solid"/>
              <a:miter/>
            </a:ln>
          </p:spPr>
          <p:txBody>
            <a:bodyPr/>
            <a:lstStyle/>
            <a:p>
              <a:endParaRPr lang="en-IN"/>
            </a:p>
          </p:txBody>
        </p:sp>
      </p:grpSp>
      <p:grpSp>
        <p:nvGrpSpPr>
          <p:cNvPr id="19" name="Group 19"/>
          <p:cNvGrpSpPr/>
          <p:nvPr/>
        </p:nvGrpSpPr>
        <p:grpSpPr>
          <a:xfrm>
            <a:off x="12291483" y="2091863"/>
            <a:ext cx="5581486" cy="4702148"/>
            <a:chOff x="0" y="0"/>
            <a:chExt cx="7441982" cy="6269530"/>
          </a:xfrm>
        </p:grpSpPr>
        <p:grpSp>
          <p:nvGrpSpPr>
            <p:cNvPr id="20" name="Group 20"/>
            <p:cNvGrpSpPr/>
            <p:nvPr/>
          </p:nvGrpSpPr>
          <p:grpSpPr>
            <a:xfrm>
              <a:off x="0" y="0"/>
              <a:ext cx="7441982" cy="6269530"/>
              <a:chOff x="0" y="0"/>
              <a:chExt cx="1859799" cy="1566796"/>
            </a:xfrm>
          </p:grpSpPr>
          <p:sp>
            <p:nvSpPr>
              <p:cNvPr id="21" name="Freeform 21"/>
              <p:cNvSpPr/>
              <p:nvPr/>
            </p:nvSpPr>
            <p:spPr>
              <a:xfrm>
                <a:off x="0" y="0"/>
                <a:ext cx="1859799" cy="1566796"/>
              </a:xfrm>
              <a:custGeom>
                <a:avLst/>
                <a:gdLst/>
                <a:ahLst/>
                <a:cxnLst/>
                <a:rect l="l" t="t" r="r" b="b"/>
                <a:pathLst>
                  <a:path w="1859799" h="1566796">
                    <a:moveTo>
                      <a:pt x="70741" y="0"/>
                    </a:moveTo>
                    <a:lnTo>
                      <a:pt x="1789059" y="0"/>
                    </a:lnTo>
                    <a:cubicBezTo>
                      <a:pt x="1828128" y="0"/>
                      <a:pt x="1859799" y="31672"/>
                      <a:pt x="1859799" y="70741"/>
                    </a:cubicBezTo>
                    <a:lnTo>
                      <a:pt x="1859799" y="1496055"/>
                    </a:lnTo>
                    <a:cubicBezTo>
                      <a:pt x="1859799" y="1535124"/>
                      <a:pt x="1828128" y="1566796"/>
                      <a:pt x="1789059" y="1566796"/>
                    </a:cubicBezTo>
                    <a:lnTo>
                      <a:pt x="70741" y="1566796"/>
                    </a:lnTo>
                    <a:cubicBezTo>
                      <a:pt x="31672" y="1566796"/>
                      <a:pt x="0" y="1535124"/>
                      <a:pt x="0" y="1496055"/>
                    </a:cubicBezTo>
                    <a:lnTo>
                      <a:pt x="0" y="70741"/>
                    </a:lnTo>
                    <a:cubicBezTo>
                      <a:pt x="0" y="31672"/>
                      <a:pt x="31672" y="0"/>
                      <a:pt x="70741" y="0"/>
                    </a:cubicBezTo>
                    <a:close/>
                  </a:path>
                </a:pathLst>
              </a:custGeom>
              <a:solidFill>
                <a:srgbClr val="FFFFFF"/>
              </a:solidFill>
              <a:ln w="38100" cap="rnd">
                <a:solidFill>
                  <a:srgbClr val="2873F0"/>
                </a:solidFill>
                <a:prstDash val="solid"/>
                <a:round/>
              </a:ln>
            </p:spPr>
            <p:txBody>
              <a:bodyPr/>
              <a:lstStyle/>
              <a:p>
                <a:endParaRPr lang="en-IN"/>
              </a:p>
            </p:txBody>
          </p:sp>
          <p:sp>
            <p:nvSpPr>
              <p:cNvPr id="22" name="TextBox 22"/>
              <p:cNvSpPr txBox="1"/>
              <p:nvPr/>
            </p:nvSpPr>
            <p:spPr>
              <a:xfrm>
                <a:off x="0" y="-38100"/>
                <a:ext cx="1859799" cy="1604896"/>
              </a:xfrm>
              <a:prstGeom prst="rect">
                <a:avLst/>
              </a:prstGeom>
            </p:spPr>
            <p:txBody>
              <a:bodyPr lIns="42305" tIns="42305" rIns="42305" bIns="42305" rtlCol="0" anchor="ctr"/>
              <a:lstStyle/>
              <a:p>
                <a:pPr algn="ctr">
                  <a:lnSpc>
                    <a:spcPts val="3079"/>
                  </a:lnSpc>
                </a:pPr>
                <a:endParaRPr/>
              </a:p>
            </p:txBody>
          </p:sp>
        </p:grpSp>
        <p:sp>
          <p:nvSpPr>
            <p:cNvPr id="23" name="TextBox 23"/>
            <p:cNvSpPr txBox="1"/>
            <p:nvPr/>
          </p:nvSpPr>
          <p:spPr>
            <a:xfrm>
              <a:off x="342255" y="155328"/>
              <a:ext cx="6655487" cy="5868298"/>
            </a:xfrm>
            <a:prstGeom prst="rect">
              <a:avLst/>
            </a:prstGeom>
          </p:spPr>
          <p:txBody>
            <a:bodyPr lIns="0" tIns="0" rIns="0" bIns="0" rtlCol="0" anchor="t">
              <a:spAutoFit/>
            </a:bodyPr>
            <a:lstStyle/>
            <a:p>
              <a:pPr>
                <a:lnSpc>
                  <a:spcPts val="3303"/>
                </a:lnSpc>
              </a:pPr>
              <a:r>
                <a:rPr lang="en-US" sz="2359" spc="4">
                  <a:solidFill>
                    <a:srgbClr val="2873F0"/>
                  </a:solidFill>
                  <a:latin typeface="Canva Sans Bold"/>
                </a:rPr>
                <a:t>Value To Business!</a:t>
              </a:r>
            </a:p>
            <a:p>
              <a:pPr marL="410209" lvl="1" indent="-205105">
                <a:lnSpc>
                  <a:spcPts val="2659"/>
                </a:lnSpc>
                <a:buFont typeface="Arial"/>
                <a:buChar char="•"/>
              </a:pPr>
              <a:r>
                <a:rPr lang="en-US" sz="1899" spc="3">
                  <a:solidFill>
                    <a:srgbClr val="000000"/>
                  </a:solidFill>
                  <a:latin typeface="Canva Sans"/>
                </a:rPr>
                <a:t>None of the competitors of Flipkart has yet launched the sell-back program in the preowned category, so integrating the program will help Flipkart differentiate itself from competitors, attracting users to buy from Flipkart instead of other platforms.</a:t>
              </a:r>
            </a:p>
            <a:p>
              <a:pPr marL="410209" lvl="1" indent="-205105">
                <a:lnSpc>
                  <a:spcPts val="2659"/>
                </a:lnSpc>
                <a:buFont typeface="Arial"/>
                <a:buChar char="•"/>
              </a:pPr>
              <a:r>
                <a:rPr lang="en-US" sz="1899" spc="3">
                  <a:solidFill>
                    <a:srgbClr val="000000"/>
                  </a:solidFill>
                  <a:latin typeface="Canva Sans"/>
                </a:rPr>
                <a:t>Integrating the program will increase customer engagement and retention.</a:t>
              </a:r>
            </a:p>
            <a:p>
              <a:pPr marL="410209" lvl="1" indent="-205105">
                <a:lnSpc>
                  <a:spcPts val="2659"/>
                </a:lnSpc>
                <a:buFont typeface="Arial"/>
                <a:buChar char="•"/>
              </a:pPr>
              <a:r>
                <a:rPr lang="en-US" sz="1899" spc="3">
                  <a:solidFill>
                    <a:srgbClr val="000000"/>
                  </a:solidFill>
                  <a:latin typeface="Canva Sans"/>
                </a:rPr>
                <a:t>Increase in customer loyalty.</a:t>
              </a:r>
            </a:p>
            <a:p>
              <a:pPr marL="410209" lvl="1" indent="-205105" algn="l">
                <a:lnSpc>
                  <a:spcPts val="2659"/>
                </a:lnSpc>
                <a:buFont typeface="Arial"/>
                <a:buChar char="•"/>
              </a:pPr>
              <a:r>
                <a:rPr lang="en-US" sz="1899" spc="3">
                  <a:solidFill>
                    <a:srgbClr val="000000"/>
                  </a:solidFill>
                  <a:latin typeface="Canva Sans"/>
                </a:rPr>
                <a:t>This will further help Flipkart reduce its carbon footprint.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2909</Words>
  <Application>Microsoft Office PowerPoint</Application>
  <PresentationFormat>Custom</PresentationFormat>
  <Paragraphs>324</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Open Sans</vt:lpstr>
      <vt:lpstr>Canva Sans Italics</vt:lpstr>
      <vt:lpstr>Arial</vt:lpstr>
      <vt:lpstr>DM Sans</vt:lpstr>
      <vt:lpstr>Canva Sans</vt:lpstr>
      <vt:lpstr>Calibri</vt:lpstr>
      <vt:lpstr>Comic Sans Bold Italics</vt:lpstr>
      <vt:lpstr>Trebuchet MS Bold Italics</vt:lpstr>
      <vt:lpstr>Open Sans Bold</vt:lpstr>
      <vt:lpstr>Poppins Bold</vt:lpstr>
      <vt:lpstr>DM Sans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PROBLEM STATEMENT USER PERSONA PROBLEMS FEATURES SOLUTIONS PRIORITIZATION METRICS GTM STRATEGY</dc:title>
  <dc:creator>Himanshu Wankhade</dc:creator>
  <cp:lastModifiedBy>Himanshu Gyaneshwar  Wankhade</cp:lastModifiedBy>
  <cp:revision>1</cp:revision>
  <dcterms:created xsi:type="dcterms:W3CDTF">2006-08-16T00:00:00Z</dcterms:created>
  <dcterms:modified xsi:type="dcterms:W3CDTF">2024-06-11T18:21:01Z</dcterms:modified>
  <dc:identifier>DAFzJaCv9pw</dc:identifier>
</cp:coreProperties>
</file>